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94" r:id="rId3"/>
    <p:sldId id="295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8" r:id="rId16"/>
    <p:sldId id="310" r:id="rId17"/>
    <p:sldId id="309" r:id="rId18"/>
    <p:sldId id="291" r:id="rId19"/>
    <p:sldId id="314" r:id="rId20"/>
    <p:sldId id="313" r:id="rId21"/>
    <p:sldId id="312" r:id="rId22"/>
    <p:sldId id="311" r:id="rId23"/>
    <p:sldId id="307" r:id="rId24"/>
    <p:sldId id="315" r:id="rId25"/>
    <p:sldId id="268" r:id="rId26"/>
  </p:sldIdLst>
  <p:sldSz cx="10693400" cy="7562850"/>
  <p:notesSz cx="10693400" cy="75628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lesya Malashenko" initials="OM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23"/>
    <p:restoredTop sz="96341"/>
  </p:normalViewPr>
  <p:slideViewPr>
    <p:cSldViewPr>
      <p:cViewPr varScale="1">
        <p:scale>
          <a:sx n="117" d="100"/>
          <a:sy n="117" d="100"/>
        </p:scale>
        <p:origin x="632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3913" cy="377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057900" y="0"/>
            <a:ext cx="4632325" cy="377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47CE09-C4A3-1144-9DB7-5A07288F995A}" type="datetimeFigureOut">
              <a:rPr lang="en-US" smtClean="0"/>
              <a:t>3/9/20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41688" y="566738"/>
            <a:ext cx="4010025" cy="28368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69975" y="3592513"/>
            <a:ext cx="8553450" cy="34036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183438"/>
            <a:ext cx="4633913" cy="377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057900" y="7183438"/>
            <a:ext cx="4632325" cy="377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5AC5CB-D134-FF41-995C-4D22C1EC9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24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5AC5CB-D134-FF41-995C-4D22C1EC91F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61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80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3/9/20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808285"/>
                </a:solidFill>
                <a:latin typeface="SFProText-Medium"/>
                <a:cs typeface="SFProText-Medium"/>
              </a:defRPr>
            </a:lvl1pPr>
          </a:lstStyle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dirty="0">
                <a:solidFill>
                  <a:srgbClr val="BCBEC0"/>
                </a:solidFill>
              </a:rPr>
              <a:t>‹#›</a:t>
            </a:fld>
            <a:r>
              <a:rPr sz="1800" dirty="0">
                <a:solidFill>
                  <a:srgbClr val="BCBEC0"/>
                </a:solidFill>
              </a:rPr>
              <a:t> </a:t>
            </a:r>
            <a:r>
              <a:rPr sz="1500" spc="-15" baseline="2777" dirty="0"/>
              <a:t>Кадры </a:t>
            </a:r>
            <a:r>
              <a:rPr sz="1500" baseline="2777" dirty="0"/>
              <a:t>XXI</a:t>
            </a:r>
            <a:r>
              <a:rPr sz="1500" spc="-44" baseline="2777" dirty="0"/>
              <a:t> </a:t>
            </a:r>
            <a:r>
              <a:rPr sz="1500" spc="-15" baseline="2777" dirty="0"/>
              <a:t>века</a:t>
            </a:r>
            <a:endParaRPr sz="1500" baseline="2777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bg1"/>
                </a:solidFill>
                <a:latin typeface="SFProText-Medium"/>
                <a:cs typeface="SFProText-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500" b="1" i="0">
                <a:solidFill>
                  <a:srgbClr val="00669C"/>
                </a:solidFill>
                <a:latin typeface="SFProText-Semibold"/>
                <a:cs typeface="SFProText-Semibold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3/9/20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808285"/>
                </a:solidFill>
                <a:latin typeface="SFProText-Medium"/>
                <a:cs typeface="SFProText-Medium"/>
              </a:defRPr>
            </a:lvl1pPr>
          </a:lstStyle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dirty="0">
                <a:solidFill>
                  <a:srgbClr val="BCBEC0"/>
                </a:solidFill>
              </a:rPr>
              <a:t>‹#›</a:t>
            </a:fld>
            <a:r>
              <a:rPr sz="1800" dirty="0">
                <a:solidFill>
                  <a:srgbClr val="BCBEC0"/>
                </a:solidFill>
              </a:rPr>
              <a:t> </a:t>
            </a:r>
            <a:r>
              <a:rPr sz="1500" spc="-15" baseline="2777" dirty="0"/>
              <a:t>Кадры </a:t>
            </a:r>
            <a:r>
              <a:rPr sz="1500" baseline="2777" dirty="0"/>
              <a:t>XXI</a:t>
            </a:r>
            <a:r>
              <a:rPr sz="1500" spc="-44" baseline="2777" dirty="0"/>
              <a:t> </a:t>
            </a:r>
            <a:r>
              <a:rPr sz="1500" spc="-15" baseline="2777" dirty="0"/>
              <a:t>века</a:t>
            </a:r>
            <a:endParaRPr sz="1500" baseline="2777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5346001" y="3171068"/>
            <a:ext cx="858519" cy="0"/>
          </a:xfrm>
          <a:custGeom>
            <a:avLst/>
            <a:gdLst/>
            <a:ahLst/>
            <a:cxnLst/>
            <a:rect l="l" t="t" r="r" b="b"/>
            <a:pathLst>
              <a:path w="858520">
                <a:moveTo>
                  <a:pt x="0" y="0"/>
                </a:moveTo>
                <a:lnTo>
                  <a:pt x="858066" y="0"/>
                </a:lnTo>
              </a:path>
            </a:pathLst>
          </a:custGeom>
          <a:ln w="38100">
            <a:solidFill>
              <a:srgbClr val="00669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6006837" y="2978523"/>
            <a:ext cx="193040" cy="385445"/>
          </a:xfrm>
          <a:custGeom>
            <a:avLst/>
            <a:gdLst/>
            <a:ahLst/>
            <a:cxnLst/>
            <a:rect l="l" t="t" r="r" b="b"/>
            <a:pathLst>
              <a:path w="193039" h="385445">
                <a:moveTo>
                  <a:pt x="0" y="0"/>
                </a:moveTo>
                <a:lnTo>
                  <a:pt x="192544" y="192544"/>
                </a:lnTo>
                <a:lnTo>
                  <a:pt x="0" y="385089"/>
                </a:lnTo>
              </a:path>
            </a:pathLst>
          </a:custGeom>
          <a:ln w="38100">
            <a:solidFill>
              <a:srgbClr val="00669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5346001" y="4251552"/>
            <a:ext cx="858519" cy="0"/>
          </a:xfrm>
          <a:custGeom>
            <a:avLst/>
            <a:gdLst/>
            <a:ahLst/>
            <a:cxnLst/>
            <a:rect l="l" t="t" r="r" b="b"/>
            <a:pathLst>
              <a:path w="858520">
                <a:moveTo>
                  <a:pt x="0" y="0"/>
                </a:moveTo>
                <a:lnTo>
                  <a:pt x="858066" y="0"/>
                </a:lnTo>
              </a:path>
            </a:pathLst>
          </a:custGeom>
          <a:ln w="38100">
            <a:solidFill>
              <a:srgbClr val="00669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6006837" y="4059007"/>
            <a:ext cx="193040" cy="385445"/>
          </a:xfrm>
          <a:custGeom>
            <a:avLst/>
            <a:gdLst/>
            <a:ahLst/>
            <a:cxnLst/>
            <a:rect l="l" t="t" r="r" b="b"/>
            <a:pathLst>
              <a:path w="193039" h="385445">
                <a:moveTo>
                  <a:pt x="0" y="0"/>
                </a:moveTo>
                <a:lnTo>
                  <a:pt x="192544" y="192544"/>
                </a:lnTo>
                <a:lnTo>
                  <a:pt x="0" y="385089"/>
                </a:lnTo>
              </a:path>
            </a:pathLst>
          </a:custGeom>
          <a:ln w="38100">
            <a:solidFill>
              <a:srgbClr val="00669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5346001" y="5350036"/>
            <a:ext cx="858519" cy="0"/>
          </a:xfrm>
          <a:custGeom>
            <a:avLst/>
            <a:gdLst/>
            <a:ahLst/>
            <a:cxnLst/>
            <a:rect l="l" t="t" r="r" b="b"/>
            <a:pathLst>
              <a:path w="858520">
                <a:moveTo>
                  <a:pt x="0" y="0"/>
                </a:moveTo>
                <a:lnTo>
                  <a:pt x="858066" y="0"/>
                </a:lnTo>
              </a:path>
            </a:pathLst>
          </a:custGeom>
          <a:ln w="38100">
            <a:solidFill>
              <a:srgbClr val="00669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6006837" y="5157491"/>
            <a:ext cx="193040" cy="385445"/>
          </a:xfrm>
          <a:custGeom>
            <a:avLst/>
            <a:gdLst/>
            <a:ahLst/>
            <a:cxnLst/>
            <a:rect l="l" t="t" r="r" b="b"/>
            <a:pathLst>
              <a:path w="193039" h="385445">
                <a:moveTo>
                  <a:pt x="0" y="0"/>
                </a:moveTo>
                <a:lnTo>
                  <a:pt x="192544" y="192544"/>
                </a:lnTo>
                <a:lnTo>
                  <a:pt x="0" y="385089"/>
                </a:lnTo>
              </a:path>
            </a:pathLst>
          </a:custGeom>
          <a:ln w="38100">
            <a:solidFill>
              <a:srgbClr val="00669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6350" y="1776006"/>
            <a:ext cx="5339715" cy="4974590"/>
          </a:xfrm>
          <a:custGeom>
            <a:avLst/>
            <a:gdLst/>
            <a:ahLst/>
            <a:cxnLst/>
            <a:rect l="l" t="t" r="r" b="b"/>
            <a:pathLst>
              <a:path w="5339715" h="4974590">
                <a:moveTo>
                  <a:pt x="0" y="4974005"/>
                </a:moveTo>
                <a:lnTo>
                  <a:pt x="5339651" y="4974005"/>
                </a:lnTo>
                <a:lnTo>
                  <a:pt x="5339651" y="0"/>
                </a:lnTo>
                <a:lnTo>
                  <a:pt x="0" y="0"/>
                </a:lnTo>
                <a:lnTo>
                  <a:pt x="0" y="4974005"/>
                </a:lnTo>
                <a:close/>
              </a:path>
            </a:pathLst>
          </a:custGeom>
          <a:solidFill>
            <a:srgbClr val="A7A9A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bg1"/>
                </a:solidFill>
                <a:latin typeface="SFProText-Medium"/>
                <a:cs typeface="SFProText-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484100" y="2035669"/>
            <a:ext cx="2473325" cy="38036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rgbClr val="52A5CB"/>
                </a:solidFill>
                <a:latin typeface="SFProText-Heavy"/>
                <a:cs typeface="SFProText-Heavy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3/9/20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808285"/>
                </a:solidFill>
                <a:latin typeface="SFProText-Medium"/>
                <a:cs typeface="SFProText-Medium"/>
              </a:defRPr>
            </a:lvl1pPr>
          </a:lstStyle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dirty="0">
                <a:solidFill>
                  <a:srgbClr val="BCBEC0"/>
                </a:solidFill>
              </a:rPr>
              <a:t>‹#›</a:t>
            </a:fld>
            <a:r>
              <a:rPr sz="1800" dirty="0">
                <a:solidFill>
                  <a:srgbClr val="BCBEC0"/>
                </a:solidFill>
              </a:rPr>
              <a:t> </a:t>
            </a:r>
            <a:r>
              <a:rPr sz="1500" spc="-15" baseline="2777" dirty="0"/>
              <a:t>Кадры </a:t>
            </a:r>
            <a:r>
              <a:rPr sz="1500" baseline="2777" dirty="0"/>
              <a:t>XXI</a:t>
            </a:r>
            <a:r>
              <a:rPr sz="1500" spc="-44" baseline="2777" dirty="0"/>
              <a:t> </a:t>
            </a:r>
            <a:r>
              <a:rPr sz="1500" spc="-15" baseline="2777" dirty="0"/>
              <a:t>века</a:t>
            </a:r>
            <a:endParaRPr sz="1500" baseline="2777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bg1"/>
                </a:solidFill>
                <a:latin typeface="SFProText-Medium"/>
                <a:cs typeface="SFProText-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3/9/20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808285"/>
                </a:solidFill>
                <a:latin typeface="SFProText-Medium"/>
                <a:cs typeface="SFProText-Medium"/>
              </a:defRPr>
            </a:lvl1pPr>
          </a:lstStyle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dirty="0">
                <a:solidFill>
                  <a:srgbClr val="BCBEC0"/>
                </a:solidFill>
              </a:rPr>
              <a:t>‹#›</a:t>
            </a:fld>
            <a:r>
              <a:rPr sz="1800" dirty="0">
                <a:solidFill>
                  <a:srgbClr val="BCBEC0"/>
                </a:solidFill>
              </a:rPr>
              <a:t> </a:t>
            </a:r>
            <a:r>
              <a:rPr sz="1500" spc="-15" baseline="2777" dirty="0"/>
              <a:t>Кадры </a:t>
            </a:r>
            <a:r>
              <a:rPr sz="1500" baseline="2777" dirty="0"/>
              <a:t>XXI</a:t>
            </a:r>
            <a:r>
              <a:rPr sz="1500" spc="-44" baseline="2777" dirty="0"/>
              <a:t> </a:t>
            </a:r>
            <a:r>
              <a:rPr sz="1500" spc="-15" baseline="2777" dirty="0"/>
              <a:t>века</a:t>
            </a:r>
            <a:endParaRPr sz="1500" baseline="2777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8962440" y="6872414"/>
            <a:ext cx="1066481" cy="347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0037372" y="7003779"/>
            <a:ext cx="250241" cy="21774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3/9/20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808285"/>
                </a:solidFill>
                <a:latin typeface="SFProText-Medium"/>
                <a:cs typeface="SFProText-Medium"/>
              </a:defRPr>
            </a:lvl1pPr>
          </a:lstStyle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dirty="0">
                <a:solidFill>
                  <a:srgbClr val="BCBEC0"/>
                </a:solidFill>
              </a:rPr>
              <a:t>‹#›</a:t>
            </a:fld>
            <a:r>
              <a:rPr sz="1800" dirty="0">
                <a:solidFill>
                  <a:srgbClr val="BCBEC0"/>
                </a:solidFill>
              </a:rPr>
              <a:t> </a:t>
            </a:r>
            <a:r>
              <a:rPr sz="1500" spc="-15" baseline="2777" dirty="0"/>
              <a:t>Кадры </a:t>
            </a:r>
            <a:r>
              <a:rPr sz="1500" baseline="2777" dirty="0"/>
              <a:t>XXI</a:t>
            </a:r>
            <a:r>
              <a:rPr sz="1500" spc="-44" baseline="2777" dirty="0"/>
              <a:t> </a:t>
            </a:r>
            <a:r>
              <a:rPr sz="1500" spc="-15" baseline="2777" dirty="0"/>
              <a:t>века</a:t>
            </a:r>
            <a:endParaRPr sz="1500" baseline="2777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70" y="880505"/>
            <a:ext cx="10690860" cy="4216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chemeClr val="bg1"/>
                </a:solidFill>
                <a:latin typeface="SFProText-Medium"/>
                <a:cs typeface="SFProText-Medi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4500" y="1541112"/>
            <a:ext cx="8475980" cy="25298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500" b="1" i="0">
                <a:solidFill>
                  <a:srgbClr val="00669C"/>
                </a:solidFill>
                <a:latin typeface="SFProText-Semibold"/>
                <a:cs typeface="SFProText-Semibold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7033450"/>
            <a:ext cx="3421888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3/9/20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803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808285"/>
                </a:solidFill>
                <a:latin typeface="SFProText-Medium"/>
                <a:cs typeface="SFProText-Medium"/>
              </a:defRPr>
            </a:lvl1pPr>
          </a:lstStyle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dirty="0">
                <a:solidFill>
                  <a:srgbClr val="BCBEC0"/>
                </a:solidFill>
              </a:rPr>
              <a:t>‹#›</a:t>
            </a:fld>
            <a:r>
              <a:rPr sz="1800" dirty="0">
                <a:solidFill>
                  <a:srgbClr val="BCBEC0"/>
                </a:solidFill>
              </a:rPr>
              <a:t> </a:t>
            </a:r>
            <a:r>
              <a:rPr sz="1500" spc="-15" baseline="2777" dirty="0"/>
              <a:t>Кадры </a:t>
            </a:r>
            <a:r>
              <a:rPr sz="1500" baseline="2777" dirty="0"/>
              <a:t>XXI</a:t>
            </a:r>
            <a:r>
              <a:rPr sz="1500" spc="-44" baseline="2777" dirty="0"/>
              <a:t> </a:t>
            </a:r>
            <a:r>
              <a:rPr sz="1500" spc="-15" baseline="2777" dirty="0"/>
              <a:t>века</a:t>
            </a:r>
            <a:endParaRPr sz="1500" baseline="2777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emf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tiff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tiff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tiff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tiff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tiff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mailto:Evgenij.ovchintsev@g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174166"/>
            <a:ext cx="9975215" cy="1200150"/>
          </a:xfrm>
          <a:custGeom>
            <a:avLst/>
            <a:gdLst/>
            <a:ahLst/>
            <a:cxnLst/>
            <a:rect l="l" t="t" r="r" b="b"/>
            <a:pathLst>
              <a:path w="9975215" h="1200150">
                <a:moveTo>
                  <a:pt x="4071867" y="761860"/>
                </a:moveTo>
                <a:lnTo>
                  <a:pt x="3775589" y="761860"/>
                </a:lnTo>
                <a:lnTo>
                  <a:pt x="3775589" y="822947"/>
                </a:lnTo>
                <a:lnTo>
                  <a:pt x="3775166" y="831188"/>
                </a:lnTo>
                <a:lnTo>
                  <a:pt x="3757037" y="874071"/>
                </a:lnTo>
                <a:lnTo>
                  <a:pt x="3718391" y="900263"/>
                </a:lnTo>
                <a:lnTo>
                  <a:pt x="3694677" y="903858"/>
                </a:lnTo>
                <a:lnTo>
                  <a:pt x="0" y="903858"/>
                </a:lnTo>
                <a:lnTo>
                  <a:pt x="0" y="1200137"/>
                </a:lnTo>
                <a:lnTo>
                  <a:pt x="3694817" y="1200137"/>
                </a:lnTo>
                <a:lnTo>
                  <a:pt x="3733200" y="1198168"/>
                </a:lnTo>
                <a:lnTo>
                  <a:pt x="3806851" y="1183029"/>
                </a:lnTo>
                <a:lnTo>
                  <a:pt x="3890296" y="1145219"/>
                </a:lnTo>
                <a:lnTo>
                  <a:pt x="3934510" y="1113736"/>
                </a:lnTo>
                <a:lnTo>
                  <a:pt x="3973639" y="1076408"/>
                </a:lnTo>
                <a:lnTo>
                  <a:pt x="4007135" y="1033830"/>
                </a:lnTo>
                <a:lnTo>
                  <a:pt x="4034413" y="986533"/>
                </a:lnTo>
                <a:lnTo>
                  <a:pt x="4054770" y="935061"/>
                </a:lnTo>
                <a:lnTo>
                  <a:pt x="4067493" y="880252"/>
                </a:lnTo>
                <a:lnTo>
                  <a:pt x="4071867" y="822947"/>
                </a:lnTo>
                <a:lnTo>
                  <a:pt x="4071867" y="761860"/>
                </a:lnTo>
                <a:close/>
              </a:path>
              <a:path w="9975215" h="1200150">
                <a:moveTo>
                  <a:pt x="9831457" y="0"/>
                </a:moveTo>
                <a:lnTo>
                  <a:pt x="4152614" y="0"/>
                </a:lnTo>
                <a:lnTo>
                  <a:pt x="4114233" y="1968"/>
                </a:lnTo>
                <a:lnTo>
                  <a:pt x="4040596" y="17107"/>
                </a:lnTo>
                <a:lnTo>
                  <a:pt x="3957160" y="54917"/>
                </a:lnTo>
                <a:lnTo>
                  <a:pt x="3912944" y="86401"/>
                </a:lnTo>
                <a:lnTo>
                  <a:pt x="3873812" y="123728"/>
                </a:lnTo>
                <a:lnTo>
                  <a:pt x="3840308" y="166306"/>
                </a:lnTo>
                <a:lnTo>
                  <a:pt x="3813038" y="213598"/>
                </a:lnTo>
                <a:lnTo>
                  <a:pt x="3792685" y="265071"/>
                </a:lnTo>
                <a:lnTo>
                  <a:pt x="3779963" y="319882"/>
                </a:lnTo>
                <a:lnTo>
                  <a:pt x="3775589" y="377189"/>
                </a:lnTo>
                <a:lnTo>
                  <a:pt x="3775589" y="600252"/>
                </a:lnTo>
                <a:lnTo>
                  <a:pt x="4071867" y="600252"/>
                </a:lnTo>
                <a:lnTo>
                  <a:pt x="4071867" y="377189"/>
                </a:lnTo>
                <a:lnTo>
                  <a:pt x="4072289" y="368949"/>
                </a:lnTo>
                <a:lnTo>
                  <a:pt x="4090409" y="326067"/>
                </a:lnTo>
                <a:lnTo>
                  <a:pt x="4129065" y="299869"/>
                </a:lnTo>
                <a:lnTo>
                  <a:pt x="4152779" y="296278"/>
                </a:lnTo>
                <a:lnTo>
                  <a:pt x="9822415" y="296278"/>
                </a:lnTo>
                <a:lnTo>
                  <a:pt x="9975081" y="143624"/>
                </a:lnTo>
                <a:lnTo>
                  <a:pt x="9831457" y="0"/>
                </a:lnTo>
                <a:close/>
              </a:path>
            </a:pathLst>
          </a:custGeom>
          <a:solidFill>
            <a:srgbClr val="D2E2EC">
              <a:alpha val="79998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9592398" y="3725827"/>
            <a:ext cx="802640" cy="1186180"/>
          </a:xfrm>
          <a:custGeom>
            <a:avLst/>
            <a:gdLst/>
            <a:ahLst/>
            <a:cxnLst/>
            <a:rect l="l" t="t" r="r" b="b"/>
            <a:pathLst>
              <a:path w="802640" h="1186179">
                <a:moveTo>
                  <a:pt x="209499" y="0"/>
                </a:moveTo>
                <a:lnTo>
                  <a:pt x="0" y="209511"/>
                </a:lnTo>
                <a:lnTo>
                  <a:pt x="383336" y="592836"/>
                </a:lnTo>
                <a:lnTo>
                  <a:pt x="0" y="976160"/>
                </a:lnTo>
                <a:lnTo>
                  <a:pt x="209499" y="1185672"/>
                </a:lnTo>
                <a:lnTo>
                  <a:pt x="802347" y="592836"/>
                </a:lnTo>
                <a:lnTo>
                  <a:pt x="209499" y="0"/>
                </a:lnTo>
                <a:close/>
              </a:path>
            </a:pathLst>
          </a:custGeom>
          <a:solidFill>
            <a:srgbClr val="D2E2EC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4774412"/>
            <a:ext cx="4695190" cy="161925"/>
          </a:xfrm>
          <a:custGeom>
            <a:avLst/>
            <a:gdLst/>
            <a:ahLst/>
            <a:cxnLst/>
            <a:rect l="l" t="t" r="r" b="b"/>
            <a:pathLst>
              <a:path w="4695190" h="161925">
                <a:moveTo>
                  <a:pt x="3775583" y="0"/>
                </a:moveTo>
                <a:lnTo>
                  <a:pt x="0" y="0"/>
                </a:lnTo>
                <a:lnTo>
                  <a:pt x="0" y="161607"/>
                </a:lnTo>
                <a:lnTo>
                  <a:pt x="3775583" y="161607"/>
                </a:lnTo>
                <a:lnTo>
                  <a:pt x="3775583" y="0"/>
                </a:lnTo>
                <a:close/>
              </a:path>
              <a:path w="4695190" h="161925">
                <a:moveTo>
                  <a:pt x="4602848" y="0"/>
                </a:moveTo>
                <a:lnTo>
                  <a:pt x="4071874" y="0"/>
                </a:lnTo>
                <a:lnTo>
                  <a:pt x="4071874" y="161620"/>
                </a:lnTo>
                <a:lnTo>
                  <a:pt x="4625809" y="161620"/>
                </a:lnTo>
                <a:lnTo>
                  <a:pt x="4695139" y="92290"/>
                </a:lnTo>
                <a:lnTo>
                  <a:pt x="4602848" y="0"/>
                </a:lnTo>
                <a:close/>
              </a:path>
            </a:pathLst>
          </a:custGeom>
          <a:solidFill>
            <a:srgbClr val="CCDFEC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775595" y="4774412"/>
            <a:ext cx="296545" cy="161925"/>
          </a:xfrm>
          <a:custGeom>
            <a:avLst/>
            <a:gdLst/>
            <a:ahLst/>
            <a:cxnLst/>
            <a:rect l="l" t="t" r="r" b="b"/>
            <a:pathLst>
              <a:path w="296545" h="161925">
                <a:moveTo>
                  <a:pt x="296278" y="0"/>
                </a:moveTo>
                <a:lnTo>
                  <a:pt x="0" y="0"/>
                </a:lnTo>
                <a:lnTo>
                  <a:pt x="0" y="161607"/>
                </a:lnTo>
                <a:lnTo>
                  <a:pt x="296278" y="161607"/>
                </a:lnTo>
                <a:lnTo>
                  <a:pt x="296278" y="0"/>
                </a:lnTo>
                <a:close/>
              </a:path>
            </a:pathLst>
          </a:custGeom>
          <a:solidFill>
            <a:srgbClr val="A0C6DE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470905" y="4528195"/>
            <a:ext cx="453390" cy="677545"/>
          </a:xfrm>
          <a:custGeom>
            <a:avLst/>
            <a:gdLst/>
            <a:ahLst/>
            <a:cxnLst/>
            <a:rect l="l" t="t" r="r" b="b"/>
            <a:pathLst>
              <a:path w="453389" h="677545">
                <a:moveTo>
                  <a:pt x="114274" y="0"/>
                </a:moveTo>
                <a:lnTo>
                  <a:pt x="0" y="114274"/>
                </a:lnTo>
                <a:lnTo>
                  <a:pt x="224231" y="338505"/>
                </a:lnTo>
                <a:lnTo>
                  <a:pt x="0" y="562736"/>
                </a:lnTo>
                <a:lnTo>
                  <a:pt x="114274" y="677011"/>
                </a:lnTo>
                <a:lnTo>
                  <a:pt x="452780" y="338505"/>
                </a:lnTo>
                <a:lnTo>
                  <a:pt x="114274" y="0"/>
                </a:lnTo>
                <a:close/>
              </a:path>
            </a:pathLst>
          </a:custGeom>
          <a:solidFill>
            <a:srgbClr val="CCDFEC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5908481"/>
            <a:ext cx="7200265" cy="811530"/>
          </a:xfrm>
          <a:custGeom>
            <a:avLst/>
            <a:gdLst/>
            <a:ahLst/>
            <a:cxnLst/>
            <a:rect l="l" t="t" r="r" b="b"/>
            <a:pathLst>
              <a:path w="7200265" h="811529">
                <a:moveTo>
                  <a:pt x="3766003" y="0"/>
                </a:moveTo>
                <a:lnTo>
                  <a:pt x="0" y="0"/>
                </a:lnTo>
                <a:lnTo>
                  <a:pt x="0" y="242417"/>
                </a:lnTo>
                <a:lnTo>
                  <a:pt x="3762599" y="242417"/>
                </a:lnTo>
                <a:lnTo>
                  <a:pt x="3764069" y="234356"/>
                </a:lnTo>
                <a:lnTo>
                  <a:pt x="3765135" y="226161"/>
                </a:lnTo>
                <a:lnTo>
                  <a:pt x="3765784" y="217843"/>
                </a:lnTo>
                <a:lnTo>
                  <a:pt x="3766003" y="209410"/>
                </a:lnTo>
                <a:lnTo>
                  <a:pt x="3766003" y="0"/>
                </a:lnTo>
                <a:close/>
              </a:path>
              <a:path w="7200265" h="811529">
                <a:moveTo>
                  <a:pt x="4472186" y="0"/>
                </a:moveTo>
                <a:lnTo>
                  <a:pt x="3900674" y="0"/>
                </a:lnTo>
                <a:lnTo>
                  <a:pt x="3900558" y="217746"/>
                </a:lnTo>
                <a:lnTo>
                  <a:pt x="3900212" y="226028"/>
                </a:lnTo>
                <a:lnTo>
                  <a:pt x="3899640" y="234252"/>
                </a:lnTo>
                <a:lnTo>
                  <a:pt x="3898845" y="242417"/>
                </a:lnTo>
                <a:lnTo>
                  <a:pt x="4471996" y="242417"/>
                </a:lnTo>
                <a:lnTo>
                  <a:pt x="4513538" y="250837"/>
                </a:lnTo>
                <a:lnTo>
                  <a:pt x="4551680" y="277996"/>
                </a:lnTo>
                <a:lnTo>
                  <a:pt x="4575020" y="318503"/>
                </a:lnTo>
                <a:lnTo>
                  <a:pt x="4579832" y="350253"/>
                </a:lnTo>
                <a:lnTo>
                  <a:pt x="4579832" y="460679"/>
                </a:lnTo>
                <a:lnTo>
                  <a:pt x="4581651" y="496360"/>
                </a:lnTo>
                <a:lnTo>
                  <a:pt x="4595700" y="564783"/>
                </a:lnTo>
                <a:lnTo>
                  <a:pt x="4630816" y="642285"/>
                </a:lnTo>
                <a:lnTo>
                  <a:pt x="4660065" y="683361"/>
                </a:lnTo>
                <a:lnTo>
                  <a:pt x="4694747" y="719722"/>
                </a:lnTo>
                <a:lnTo>
                  <a:pt x="4734302" y="750849"/>
                </a:lnTo>
                <a:lnTo>
                  <a:pt x="4778188" y="776157"/>
                </a:lnTo>
                <a:lnTo>
                  <a:pt x="4825923" y="795046"/>
                </a:lnTo>
                <a:lnTo>
                  <a:pt x="4876748" y="806861"/>
                </a:lnTo>
                <a:lnTo>
                  <a:pt x="4929907" y="810945"/>
                </a:lnTo>
                <a:lnTo>
                  <a:pt x="7073172" y="810945"/>
                </a:lnTo>
                <a:lnTo>
                  <a:pt x="7199804" y="684314"/>
                </a:lnTo>
                <a:lnTo>
                  <a:pt x="7084018" y="568528"/>
                </a:lnTo>
                <a:lnTo>
                  <a:pt x="4930098" y="568528"/>
                </a:lnTo>
                <a:lnTo>
                  <a:pt x="4919106" y="567964"/>
                </a:lnTo>
                <a:lnTo>
                  <a:pt x="4874619" y="552946"/>
                </a:lnTo>
                <a:lnTo>
                  <a:pt x="4840664" y="520560"/>
                </a:lnTo>
                <a:lnTo>
                  <a:pt x="4823489" y="476997"/>
                </a:lnTo>
                <a:lnTo>
                  <a:pt x="4822249" y="460679"/>
                </a:lnTo>
                <a:lnTo>
                  <a:pt x="4822249" y="350253"/>
                </a:lnTo>
                <a:lnTo>
                  <a:pt x="4820430" y="314579"/>
                </a:lnTo>
                <a:lnTo>
                  <a:pt x="4806381" y="246161"/>
                </a:lnTo>
                <a:lnTo>
                  <a:pt x="4771267" y="168659"/>
                </a:lnTo>
                <a:lnTo>
                  <a:pt x="4742020" y="127584"/>
                </a:lnTo>
                <a:lnTo>
                  <a:pt x="4707339" y="91223"/>
                </a:lnTo>
                <a:lnTo>
                  <a:pt x="4667779" y="60096"/>
                </a:lnTo>
                <a:lnTo>
                  <a:pt x="4623900" y="34788"/>
                </a:lnTo>
                <a:lnTo>
                  <a:pt x="4576169" y="15898"/>
                </a:lnTo>
                <a:lnTo>
                  <a:pt x="4525345" y="4084"/>
                </a:lnTo>
                <a:lnTo>
                  <a:pt x="4472186" y="0"/>
                </a:lnTo>
                <a:close/>
              </a:path>
            </a:pathLst>
          </a:custGeom>
          <a:solidFill>
            <a:srgbClr val="DCDDDE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914528" y="6137579"/>
            <a:ext cx="626110" cy="908685"/>
          </a:xfrm>
          <a:custGeom>
            <a:avLst/>
            <a:gdLst/>
            <a:ahLst/>
            <a:cxnLst/>
            <a:rect l="l" t="t" r="r" b="b"/>
            <a:pathLst>
              <a:path w="626109" h="908684">
                <a:moveTo>
                  <a:pt x="171411" y="0"/>
                </a:moveTo>
                <a:lnTo>
                  <a:pt x="0" y="171411"/>
                </a:lnTo>
                <a:lnTo>
                  <a:pt x="282790" y="454202"/>
                </a:lnTo>
                <a:lnTo>
                  <a:pt x="0" y="737006"/>
                </a:lnTo>
                <a:lnTo>
                  <a:pt x="171411" y="908418"/>
                </a:lnTo>
                <a:lnTo>
                  <a:pt x="625614" y="454202"/>
                </a:lnTo>
                <a:lnTo>
                  <a:pt x="171411" y="0"/>
                </a:lnTo>
                <a:close/>
              </a:path>
            </a:pathLst>
          </a:custGeom>
          <a:solidFill>
            <a:srgbClr val="DCDDDE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5426817"/>
            <a:ext cx="5621655" cy="988060"/>
          </a:xfrm>
          <a:custGeom>
            <a:avLst/>
            <a:gdLst/>
            <a:ahLst/>
            <a:cxnLst/>
            <a:rect l="l" t="t" r="r" b="b"/>
            <a:pathLst>
              <a:path w="5621655" h="988060">
                <a:moveTo>
                  <a:pt x="3898839" y="724077"/>
                </a:moveTo>
                <a:lnTo>
                  <a:pt x="3762593" y="724077"/>
                </a:lnTo>
                <a:lnTo>
                  <a:pt x="3756034" y="746807"/>
                </a:lnTo>
                <a:lnTo>
                  <a:pt x="3746320" y="768069"/>
                </a:lnTo>
                <a:lnTo>
                  <a:pt x="3718435" y="805230"/>
                </a:lnTo>
                <a:lnTo>
                  <a:pt x="3666919" y="840070"/>
                </a:lnTo>
                <a:lnTo>
                  <a:pt x="3604288" y="852792"/>
                </a:lnTo>
                <a:lnTo>
                  <a:pt x="0" y="852792"/>
                </a:lnTo>
                <a:lnTo>
                  <a:pt x="0" y="987463"/>
                </a:lnTo>
                <a:lnTo>
                  <a:pt x="3604288" y="987463"/>
                </a:lnTo>
                <a:lnTo>
                  <a:pt x="3652254" y="983556"/>
                </a:lnTo>
                <a:lnTo>
                  <a:pt x="3697841" y="972255"/>
                </a:lnTo>
                <a:lnTo>
                  <a:pt x="3740382" y="954205"/>
                </a:lnTo>
                <a:lnTo>
                  <a:pt x="3779214" y="930056"/>
                </a:lnTo>
                <a:lnTo>
                  <a:pt x="3813672" y="900455"/>
                </a:lnTo>
                <a:lnTo>
                  <a:pt x="3845386" y="863075"/>
                </a:lnTo>
                <a:lnTo>
                  <a:pt x="3870695" y="820662"/>
                </a:lnTo>
                <a:lnTo>
                  <a:pt x="3888785" y="774052"/>
                </a:lnTo>
                <a:lnTo>
                  <a:pt x="3898839" y="724077"/>
                </a:lnTo>
                <a:close/>
              </a:path>
              <a:path w="5621655" h="988060">
                <a:moveTo>
                  <a:pt x="5555401" y="0"/>
                </a:moveTo>
                <a:lnTo>
                  <a:pt x="4062389" y="0"/>
                </a:lnTo>
                <a:lnTo>
                  <a:pt x="4014422" y="3907"/>
                </a:lnTo>
                <a:lnTo>
                  <a:pt x="3968836" y="15211"/>
                </a:lnTo>
                <a:lnTo>
                  <a:pt x="3926295" y="33263"/>
                </a:lnTo>
                <a:lnTo>
                  <a:pt x="3887462" y="57411"/>
                </a:lnTo>
                <a:lnTo>
                  <a:pt x="3853004" y="87007"/>
                </a:lnTo>
                <a:lnTo>
                  <a:pt x="3823408" y="121465"/>
                </a:lnTo>
                <a:lnTo>
                  <a:pt x="3799260" y="160297"/>
                </a:lnTo>
                <a:lnTo>
                  <a:pt x="3781208" y="202839"/>
                </a:lnTo>
                <a:lnTo>
                  <a:pt x="3769904" y="248425"/>
                </a:lnTo>
                <a:lnTo>
                  <a:pt x="3765997" y="296392"/>
                </a:lnTo>
                <a:lnTo>
                  <a:pt x="3765997" y="481660"/>
                </a:lnTo>
                <a:lnTo>
                  <a:pt x="3900680" y="481660"/>
                </a:lnTo>
                <a:lnTo>
                  <a:pt x="3900680" y="296392"/>
                </a:lnTo>
                <a:lnTo>
                  <a:pt x="3903965" y="263980"/>
                </a:lnTo>
                <a:lnTo>
                  <a:pt x="3928355" y="206322"/>
                </a:lnTo>
                <a:lnTo>
                  <a:pt x="3972326" y="162351"/>
                </a:lnTo>
                <a:lnTo>
                  <a:pt x="4029982" y="137957"/>
                </a:lnTo>
                <a:lnTo>
                  <a:pt x="4062389" y="134670"/>
                </a:lnTo>
                <a:lnTo>
                  <a:pt x="5553064" y="134670"/>
                </a:lnTo>
                <a:lnTo>
                  <a:pt x="5621568" y="66166"/>
                </a:lnTo>
                <a:lnTo>
                  <a:pt x="5555401" y="0"/>
                </a:lnTo>
                <a:close/>
              </a:path>
            </a:pathLst>
          </a:custGeom>
          <a:solidFill>
            <a:srgbClr val="A7CAE1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62590" y="5908481"/>
            <a:ext cx="138087" cy="24241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387817" y="5164000"/>
            <a:ext cx="424815" cy="658495"/>
          </a:xfrm>
          <a:custGeom>
            <a:avLst/>
            <a:gdLst/>
            <a:ahLst/>
            <a:cxnLst/>
            <a:rect l="l" t="t" r="r" b="b"/>
            <a:pathLst>
              <a:path w="424814" h="658495">
                <a:moveTo>
                  <a:pt x="95224" y="0"/>
                </a:moveTo>
                <a:lnTo>
                  <a:pt x="0" y="95224"/>
                </a:lnTo>
                <a:lnTo>
                  <a:pt x="233743" y="328980"/>
                </a:lnTo>
                <a:lnTo>
                  <a:pt x="0" y="562736"/>
                </a:lnTo>
                <a:lnTo>
                  <a:pt x="95224" y="657974"/>
                </a:lnTo>
                <a:lnTo>
                  <a:pt x="424205" y="328980"/>
                </a:lnTo>
                <a:lnTo>
                  <a:pt x="95224" y="0"/>
                </a:lnTo>
                <a:close/>
              </a:path>
            </a:pathLst>
          </a:custGeom>
          <a:solidFill>
            <a:srgbClr val="A7CAE1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69366" y="5900470"/>
            <a:ext cx="125095" cy="132080"/>
          </a:xfrm>
          <a:custGeom>
            <a:avLst/>
            <a:gdLst/>
            <a:ahLst/>
            <a:cxnLst/>
            <a:rect l="l" t="t" r="r" b="b"/>
            <a:pathLst>
              <a:path w="125095" h="132079">
                <a:moveTo>
                  <a:pt x="124574" y="131953"/>
                </a:moveTo>
                <a:lnTo>
                  <a:pt x="0" y="131953"/>
                </a:lnTo>
                <a:lnTo>
                  <a:pt x="0" y="0"/>
                </a:lnTo>
                <a:lnTo>
                  <a:pt x="124574" y="0"/>
                </a:lnTo>
                <a:lnTo>
                  <a:pt x="124574" y="13195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46111" y="6021679"/>
            <a:ext cx="123189" cy="132080"/>
          </a:xfrm>
          <a:custGeom>
            <a:avLst/>
            <a:gdLst/>
            <a:ahLst/>
            <a:cxnLst/>
            <a:rect l="l" t="t" r="r" b="b"/>
            <a:pathLst>
              <a:path w="123190" h="132079">
                <a:moveTo>
                  <a:pt x="0" y="131952"/>
                </a:moveTo>
                <a:lnTo>
                  <a:pt x="122885" y="131952"/>
                </a:lnTo>
                <a:lnTo>
                  <a:pt x="122885" y="0"/>
                </a:lnTo>
                <a:lnTo>
                  <a:pt x="0" y="0"/>
                </a:lnTo>
                <a:lnTo>
                  <a:pt x="0" y="1319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68997" y="6021679"/>
            <a:ext cx="125095" cy="132080"/>
          </a:xfrm>
          <a:custGeom>
            <a:avLst/>
            <a:gdLst/>
            <a:ahLst/>
            <a:cxnLst/>
            <a:rect l="l" t="t" r="r" b="b"/>
            <a:pathLst>
              <a:path w="125094" h="132079">
                <a:moveTo>
                  <a:pt x="124574" y="131952"/>
                </a:moveTo>
                <a:lnTo>
                  <a:pt x="0" y="131952"/>
                </a:lnTo>
                <a:lnTo>
                  <a:pt x="0" y="0"/>
                </a:lnTo>
                <a:lnTo>
                  <a:pt x="124574" y="0"/>
                </a:lnTo>
                <a:lnTo>
                  <a:pt x="124574" y="1319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193571" y="5888685"/>
            <a:ext cx="125095" cy="132080"/>
          </a:xfrm>
          <a:custGeom>
            <a:avLst/>
            <a:gdLst/>
            <a:ahLst/>
            <a:cxnLst/>
            <a:rect l="l" t="t" r="r" b="b"/>
            <a:pathLst>
              <a:path w="125094" h="132079">
                <a:moveTo>
                  <a:pt x="124574" y="131953"/>
                </a:moveTo>
                <a:lnTo>
                  <a:pt x="0" y="131953"/>
                </a:lnTo>
                <a:lnTo>
                  <a:pt x="0" y="0"/>
                </a:lnTo>
                <a:lnTo>
                  <a:pt x="124574" y="0"/>
                </a:lnTo>
                <a:lnTo>
                  <a:pt x="124574" y="13195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572348" y="6021679"/>
            <a:ext cx="125095" cy="132080"/>
          </a:xfrm>
          <a:custGeom>
            <a:avLst/>
            <a:gdLst/>
            <a:ahLst/>
            <a:cxnLst/>
            <a:rect l="l" t="t" r="r" b="b"/>
            <a:pathLst>
              <a:path w="125094" h="132079">
                <a:moveTo>
                  <a:pt x="124574" y="131952"/>
                </a:moveTo>
                <a:lnTo>
                  <a:pt x="0" y="131952"/>
                </a:lnTo>
                <a:lnTo>
                  <a:pt x="0" y="0"/>
                </a:lnTo>
                <a:lnTo>
                  <a:pt x="124574" y="0"/>
                </a:lnTo>
                <a:lnTo>
                  <a:pt x="124574" y="1319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696923" y="5890374"/>
            <a:ext cx="125095" cy="132080"/>
          </a:xfrm>
          <a:custGeom>
            <a:avLst/>
            <a:gdLst/>
            <a:ahLst/>
            <a:cxnLst/>
            <a:rect l="l" t="t" r="r" b="b"/>
            <a:pathLst>
              <a:path w="125094" h="132079">
                <a:moveTo>
                  <a:pt x="124574" y="131952"/>
                </a:moveTo>
                <a:lnTo>
                  <a:pt x="0" y="131952"/>
                </a:lnTo>
                <a:lnTo>
                  <a:pt x="0" y="0"/>
                </a:lnTo>
                <a:lnTo>
                  <a:pt x="124574" y="0"/>
                </a:lnTo>
                <a:lnTo>
                  <a:pt x="124574" y="1319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784411" y="5890374"/>
            <a:ext cx="125095" cy="132080"/>
          </a:xfrm>
          <a:custGeom>
            <a:avLst/>
            <a:gdLst/>
            <a:ahLst/>
            <a:cxnLst/>
            <a:rect l="l" t="t" r="r" b="b"/>
            <a:pathLst>
              <a:path w="125094" h="132079">
                <a:moveTo>
                  <a:pt x="124574" y="131952"/>
                </a:moveTo>
                <a:lnTo>
                  <a:pt x="0" y="131952"/>
                </a:lnTo>
                <a:lnTo>
                  <a:pt x="0" y="0"/>
                </a:lnTo>
                <a:lnTo>
                  <a:pt x="124574" y="0"/>
                </a:lnTo>
                <a:lnTo>
                  <a:pt x="124574" y="1319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823173" y="6021679"/>
            <a:ext cx="125095" cy="132080"/>
          </a:xfrm>
          <a:custGeom>
            <a:avLst/>
            <a:gdLst/>
            <a:ahLst/>
            <a:cxnLst/>
            <a:rect l="l" t="t" r="r" b="b"/>
            <a:pathLst>
              <a:path w="125094" h="132079">
                <a:moveTo>
                  <a:pt x="124574" y="131952"/>
                </a:moveTo>
                <a:lnTo>
                  <a:pt x="0" y="131952"/>
                </a:lnTo>
                <a:lnTo>
                  <a:pt x="0" y="0"/>
                </a:lnTo>
                <a:lnTo>
                  <a:pt x="124574" y="0"/>
                </a:lnTo>
                <a:lnTo>
                  <a:pt x="124574" y="1319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27355" y="6274638"/>
            <a:ext cx="135890" cy="143510"/>
          </a:xfrm>
          <a:custGeom>
            <a:avLst/>
            <a:gdLst/>
            <a:ahLst/>
            <a:cxnLst/>
            <a:rect l="l" t="t" r="r" b="b"/>
            <a:pathLst>
              <a:path w="135890" h="143510">
                <a:moveTo>
                  <a:pt x="135420" y="143446"/>
                </a:moveTo>
                <a:lnTo>
                  <a:pt x="0" y="143446"/>
                </a:lnTo>
                <a:lnTo>
                  <a:pt x="0" y="0"/>
                </a:lnTo>
                <a:lnTo>
                  <a:pt x="135420" y="0"/>
                </a:lnTo>
                <a:lnTo>
                  <a:pt x="135420" y="1434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74471" y="6274638"/>
            <a:ext cx="135890" cy="143510"/>
          </a:xfrm>
          <a:custGeom>
            <a:avLst/>
            <a:gdLst/>
            <a:ahLst/>
            <a:cxnLst/>
            <a:rect l="l" t="t" r="r" b="b"/>
            <a:pathLst>
              <a:path w="135890" h="143510">
                <a:moveTo>
                  <a:pt x="135420" y="143446"/>
                </a:moveTo>
                <a:lnTo>
                  <a:pt x="0" y="143446"/>
                </a:lnTo>
                <a:lnTo>
                  <a:pt x="0" y="0"/>
                </a:lnTo>
                <a:lnTo>
                  <a:pt x="135420" y="0"/>
                </a:lnTo>
                <a:lnTo>
                  <a:pt x="135420" y="1434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43813" y="6274638"/>
            <a:ext cx="67945" cy="71755"/>
          </a:xfrm>
          <a:custGeom>
            <a:avLst/>
            <a:gdLst/>
            <a:ahLst/>
            <a:cxnLst/>
            <a:rect l="l" t="t" r="r" b="b"/>
            <a:pathLst>
              <a:path w="67944" h="71754">
                <a:moveTo>
                  <a:pt x="67716" y="71716"/>
                </a:moveTo>
                <a:lnTo>
                  <a:pt x="0" y="71716"/>
                </a:lnTo>
                <a:lnTo>
                  <a:pt x="0" y="0"/>
                </a:lnTo>
                <a:lnTo>
                  <a:pt x="67716" y="0"/>
                </a:lnTo>
                <a:lnTo>
                  <a:pt x="67716" y="717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86230" y="6274638"/>
            <a:ext cx="67945" cy="71755"/>
          </a:xfrm>
          <a:custGeom>
            <a:avLst/>
            <a:gdLst/>
            <a:ahLst/>
            <a:cxnLst/>
            <a:rect l="l" t="t" r="r" b="b"/>
            <a:pathLst>
              <a:path w="67944" h="71754">
                <a:moveTo>
                  <a:pt x="67716" y="71716"/>
                </a:moveTo>
                <a:lnTo>
                  <a:pt x="0" y="71716"/>
                </a:lnTo>
                <a:lnTo>
                  <a:pt x="0" y="0"/>
                </a:lnTo>
                <a:lnTo>
                  <a:pt x="67716" y="0"/>
                </a:lnTo>
                <a:lnTo>
                  <a:pt x="67716" y="717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876437" y="6274638"/>
            <a:ext cx="67945" cy="71755"/>
          </a:xfrm>
          <a:custGeom>
            <a:avLst/>
            <a:gdLst/>
            <a:ahLst/>
            <a:cxnLst/>
            <a:rect l="l" t="t" r="r" b="b"/>
            <a:pathLst>
              <a:path w="67944" h="71754">
                <a:moveTo>
                  <a:pt x="67716" y="71716"/>
                </a:moveTo>
                <a:lnTo>
                  <a:pt x="0" y="71716"/>
                </a:lnTo>
                <a:lnTo>
                  <a:pt x="0" y="0"/>
                </a:lnTo>
                <a:lnTo>
                  <a:pt x="67716" y="0"/>
                </a:lnTo>
                <a:lnTo>
                  <a:pt x="67716" y="717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014473" y="6274638"/>
            <a:ext cx="67945" cy="71755"/>
          </a:xfrm>
          <a:custGeom>
            <a:avLst/>
            <a:gdLst/>
            <a:ahLst/>
            <a:cxnLst/>
            <a:rect l="l" t="t" r="r" b="b"/>
            <a:pathLst>
              <a:path w="67944" h="71754">
                <a:moveTo>
                  <a:pt x="67716" y="71716"/>
                </a:moveTo>
                <a:lnTo>
                  <a:pt x="0" y="71716"/>
                </a:lnTo>
                <a:lnTo>
                  <a:pt x="0" y="0"/>
                </a:lnTo>
                <a:lnTo>
                  <a:pt x="67716" y="0"/>
                </a:lnTo>
                <a:lnTo>
                  <a:pt x="67716" y="717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150833" y="6274638"/>
            <a:ext cx="67945" cy="71755"/>
          </a:xfrm>
          <a:custGeom>
            <a:avLst/>
            <a:gdLst/>
            <a:ahLst/>
            <a:cxnLst/>
            <a:rect l="l" t="t" r="r" b="b"/>
            <a:pathLst>
              <a:path w="67944" h="71754">
                <a:moveTo>
                  <a:pt x="67716" y="71716"/>
                </a:moveTo>
                <a:lnTo>
                  <a:pt x="0" y="71716"/>
                </a:lnTo>
                <a:lnTo>
                  <a:pt x="0" y="0"/>
                </a:lnTo>
                <a:lnTo>
                  <a:pt x="67716" y="0"/>
                </a:lnTo>
                <a:lnTo>
                  <a:pt x="67716" y="717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082647" y="6346190"/>
            <a:ext cx="67945" cy="71755"/>
          </a:xfrm>
          <a:custGeom>
            <a:avLst/>
            <a:gdLst/>
            <a:ahLst/>
            <a:cxnLst/>
            <a:rect l="l" t="t" r="r" b="b"/>
            <a:pathLst>
              <a:path w="67944" h="71754">
                <a:moveTo>
                  <a:pt x="67716" y="71716"/>
                </a:moveTo>
                <a:lnTo>
                  <a:pt x="0" y="71716"/>
                </a:lnTo>
                <a:lnTo>
                  <a:pt x="0" y="0"/>
                </a:lnTo>
                <a:lnTo>
                  <a:pt x="67716" y="0"/>
                </a:lnTo>
                <a:lnTo>
                  <a:pt x="67716" y="717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254404" y="6346190"/>
            <a:ext cx="67945" cy="71755"/>
          </a:xfrm>
          <a:custGeom>
            <a:avLst/>
            <a:gdLst/>
            <a:ahLst/>
            <a:cxnLst/>
            <a:rect l="l" t="t" r="r" b="b"/>
            <a:pathLst>
              <a:path w="67944" h="71754">
                <a:moveTo>
                  <a:pt x="67716" y="71716"/>
                </a:moveTo>
                <a:lnTo>
                  <a:pt x="0" y="71716"/>
                </a:lnTo>
                <a:lnTo>
                  <a:pt x="0" y="0"/>
                </a:lnTo>
                <a:lnTo>
                  <a:pt x="67716" y="0"/>
                </a:lnTo>
                <a:lnTo>
                  <a:pt x="67716" y="717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139846" y="6346190"/>
            <a:ext cx="67945" cy="71755"/>
          </a:xfrm>
          <a:custGeom>
            <a:avLst/>
            <a:gdLst/>
            <a:ahLst/>
            <a:cxnLst/>
            <a:rect l="l" t="t" r="r" b="b"/>
            <a:pathLst>
              <a:path w="67944" h="71754">
                <a:moveTo>
                  <a:pt x="67716" y="71716"/>
                </a:moveTo>
                <a:lnTo>
                  <a:pt x="0" y="71716"/>
                </a:lnTo>
                <a:lnTo>
                  <a:pt x="0" y="0"/>
                </a:lnTo>
                <a:lnTo>
                  <a:pt x="67716" y="0"/>
                </a:lnTo>
                <a:lnTo>
                  <a:pt x="67716" y="717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321739" y="6346190"/>
            <a:ext cx="67945" cy="71755"/>
          </a:xfrm>
          <a:custGeom>
            <a:avLst/>
            <a:gdLst/>
            <a:ahLst/>
            <a:cxnLst/>
            <a:rect l="l" t="t" r="r" b="b"/>
            <a:pathLst>
              <a:path w="67944" h="71754">
                <a:moveTo>
                  <a:pt x="67716" y="71716"/>
                </a:moveTo>
                <a:lnTo>
                  <a:pt x="0" y="71716"/>
                </a:lnTo>
                <a:lnTo>
                  <a:pt x="0" y="0"/>
                </a:lnTo>
                <a:lnTo>
                  <a:pt x="67716" y="0"/>
                </a:lnTo>
                <a:lnTo>
                  <a:pt x="67716" y="717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5260187" y="6473964"/>
            <a:ext cx="125095" cy="132080"/>
          </a:xfrm>
          <a:custGeom>
            <a:avLst/>
            <a:gdLst/>
            <a:ahLst/>
            <a:cxnLst/>
            <a:rect l="l" t="t" r="r" b="b"/>
            <a:pathLst>
              <a:path w="125095" h="132079">
                <a:moveTo>
                  <a:pt x="124574" y="131952"/>
                </a:moveTo>
                <a:lnTo>
                  <a:pt x="0" y="131952"/>
                </a:lnTo>
                <a:lnTo>
                  <a:pt x="0" y="0"/>
                </a:lnTo>
                <a:lnTo>
                  <a:pt x="124574" y="0"/>
                </a:lnTo>
                <a:lnTo>
                  <a:pt x="124574" y="1319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099657" y="6473964"/>
            <a:ext cx="125095" cy="132080"/>
          </a:xfrm>
          <a:custGeom>
            <a:avLst/>
            <a:gdLst/>
            <a:ahLst/>
            <a:cxnLst/>
            <a:rect l="l" t="t" r="r" b="b"/>
            <a:pathLst>
              <a:path w="125095" h="132079">
                <a:moveTo>
                  <a:pt x="124574" y="131952"/>
                </a:moveTo>
                <a:lnTo>
                  <a:pt x="0" y="131952"/>
                </a:lnTo>
                <a:lnTo>
                  <a:pt x="0" y="0"/>
                </a:lnTo>
                <a:lnTo>
                  <a:pt x="124574" y="0"/>
                </a:lnTo>
                <a:lnTo>
                  <a:pt x="124574" y="13195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385879" y="6608648"/>
            <a:ext cx="125095" cy="132080"/>
          </a:xfrm>
          <a:custGeom>
            <a:avLst/>
            <a:gdLst/>
            <a:ahLst/>
            <a:cxnLst/>
            <a:rect l="l" t="t" r="r" b="b"/>
            <a:pathLst>
              <a:path w="125095" h="132079">
                <a:moveTo>
                  <a:pt x="124574" y="131940"/>
                </a:moveTo>
                <a:lnTo>
                  <a:pt x="0" y="131940"/>
                </a:lnTo>
                <a:lnTo>
                  <a:pt x="0" y="0"/>
                </a:lnTo>
                <a:lnTo>
                  <a:pt x="124574" y="0"/>
                </a:lnTo>
                <a:lnTo>
                  <a:pt x="124574" y="13194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350791" y="5423661"/>
            <a:ext cx="67945" cy="71755"/>
          </a:xfrm>
          <a:custGeom>
            <a:avLst/>
            <a:gdLst/>
            <a:ahLst/>
            <a:cxnLst/>
            <a:rect l="l" t="t" r="r" b="b"/>
            <a:pathLst>
              <a:path w="67945" h="71754">
                <a:moveTo>
                  <a:pt x="67716" y="71716"/>
                </a:moveTo>
                <a:lnTo>
                  <a:pt x="0" y="71716"/>
                </a:lnTo>
                <a:lnTo>
                  <a:pt x="0" y="0"/>
                </a:lnTo>
                <a:lnTo>
                  <a:pt x="67716" y="0"/>
                </a:lnTo>
                <a:lnTo>
                  <a:pt x="67716" y="717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440910" y="4324553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89" h="151764">
                <a:moveTo>
                  <a:pt x="148145" y="151599"/>
                </a:moveTo>
                <a:lnTo>
                  <a:pt x="0" y="151599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341543" y="4324553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89" h="151764">
                <a:moveTo>
                  <a:pt x="148145" y="151599"/>
                </a:moveTo>
                <a:lnTo>
                  <a:pt x="0" y="151599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4589055" y="4172229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89" h="151764">
                <a:moveTo>
                  <a:pt x="148145" y="151599"/>
                </a:moveTo>
                <a:lnTo>
                  <a:pt x="0" y="151599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2836608" y="5225199"/>
            <a:ext cx="146685" cy="151765"/>
          </a:xfrm>
          <a:custGeom>
            <a:avLst/>
            <a:gdLst/>
            <a:ahLst/>
            <a:cxnLst/>
            <a:rect l="l" t="t" r="r" b="b"/>
            <a:pathLst>
              <a:path w="146685" h="151764">
                <a:moveTo>
                  <a:pt x="0" y="151599"/>
                </a:moveTo>
                <a:lnTo>
                  <a:pt x="146456" y="151599"/>
                </a:lnTo>
                <a:lnTo>
                  <a:pt x="146456" y="0"/>
                </a:lnTo>
                <a:lnTo>
                  <a:pt x="0" y="0"/>
                </a:lnTo>
                <a:lnTo>
                  <a:pt x="0" y="1515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2688463" y="5225199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89" h="151764">
                <a:moveTo>
                  <a:pt x="148145" y="151599"/>
                </a:moveTo>
                <a:lnTo>
                  <a:pt x="0" y="151599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07974" y="5225199"/>
            <a:ext cx="146685" cy="151765"/>
          </a:xfrm>
          <a:custGeom>
            <a:avLst/>
            <a:gdLst/>
            <a:ahLst/>
            <a:cxnLst/>
            <a:rect l="l" t="t" r="r" b="b"/>
            <a:pathLst>
              <a:path w="146684" h="151764">
                <a:moveTo>
                  <a:pt x="0" y="151599"/>
                </a:moveTo>
                <a:lnTo>
                  <a:pt x="146456" y="151599"/>
                </a:lnTo>
                <a:lnTo>
                  <a:pt x="146456" y="0"/>
                </a:lnTo>
                <a:lnTo>
                  <a:pt x="0" y="0"/>
                </a:lnTo>
                <a:lnTo>
                  <a:pt x="0" y="1515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259829" y="5225199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90" h="151764">
                <a:moveTo>
                  <a:pt x="148145" y="151599"/>
                </a:moveTo>
                <a:lnTo>
                  <a:pt x="0" y="151599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259829" y="5073383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90" h="151764">
                <a:moveTo>
                  <a:pt x="148145" y="151599"/>
                </a:moveTo>
                <a:lnTo>
                  <a:pt x="0" y="151599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2131237" y="5225199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89" h="151764">
                <a:moveTo>
                  <a:pt x="148145" y="151599"/>
                </a:moveTo>
                <a:lnTo>
                  <a:pt x="0" y="151599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143355" y="5225199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90" h="151764">
                <a:moveTo>
                  <a:pt x="148145" y="151599"/>
                </a:moveTo>
                <a:lnTo>
                  <a:pt x="0" y="151599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3286074" y="5072875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89" h="151764">
                <a:moveTo>
                  <a:pt x="148145" y="151587"/>
                </a:moveTo>
                <a:lnTo>
                  <a:pt x="0" y="151587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8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2538628" y="5072875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89" h="151764">
                <a:moveTo>
                  <a:pt x="148145" y="151587"/>
                </a:moveTo>
                <a:lnTo>
                  <a:pt x="0" y="151587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8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435430" y="5072875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90" h="151764">
                <a:moveTo>
                  <a:pt x="148145" y="151587"/>
                </a:moveTo>
                <a:lnTo>
                  <a:pt x="0" y="151587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8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558914" y="5072875"/>
            <a:ext cx="148590" cy="151765"/>
          </a:xfrm>
          <a:custGeom>
            <a:avLst/>
            <a:gdLst/>
            <a:ahLst/>
            <a:cxnLst/>
            <a:rect l="l" t="t" r="r" b="b"/>
            <a:pathLst>
              <a:path w="148590" h="151764">
                <a:moveTo>
                  <a:pt x="148145" y="151587"/>
                </a:moveTo>
                <a:lnTo>
                  <a:pt x="0" y="151587"/>
                </a:lnTo>
                <a:lnTo>
                  <a:pt x="0" y="0"/>
                </a:lnTo>
                <a:lnTo>
                  <a:pt x="148145" y="0"/>
                </a:lnTo>
                <a:lnTo>
                  <a:pt x="148145" y="15158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256283" y="4769015"/>
            <a:ext cx="80010" cy="85090"/>
          </a:xfrm>
          <a:custGeom>
            <a:avLst/>
            <a:gdLst/>
            <a:ahLst/>
            <a:cxnLst/>
            <a:rect l="l" t="t" r="r" b="b"/>
            <a:pathLst>
              <a:path w="80009" h="85089">
                <a:moveTo>
                  <a:pt x="79959" y="84696"/>
                </a:moveTo>
                <a:lnTo>
                  <a:pt x="0" y="84696"/>
                </a:lnTo>
                <a:lnTo>
                  <a:pt x="0" y="0"/>
                </a:lnTo>
                <a:lnTo>
                  <a:pt x="79959" y="0"/>
                </a:lnTo>
                <a:lnTo>
                  <a:pt x="79959" y="8469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623316" y="4769015"/>
            <a:ext cx="80010" cy="85090"/>
          </a:xfrm>
          <a:custGeom>
            <a:avLst/>
            <a:gdLst/>
            <a:ahLst/>
            <a:cxnLst/>
            <a:rect l="l" t="t" r="r" b="b"/>
            <a:pathLst>
              <a:path w="80009" h="85089">
                <a:moveTo>
                  <a:pt x="79959" y="84696"/>
                </a:moveTo>
                <a:lnTo>
                  <a:pt x="0" y="84696"/>
                </a:lnTo>
                <a:lnTo>
                  <a:pt x="0" y="0"/>
                </a:lnTo>
                <a:lnTo>
                  <a:pt x="79959" y="0"/>
                </a:lnTo>
                <a:lnTo>
                  <a:pt x="79959" y="8469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419288" y="4769015"/>
            <a:ext cx="80010" cy="85090"/>
          </a:xfrm>
          <a:custGeom>
            <a:avLst/>
            <a:gdLst/>
            <a:ahLst/>
            <a:cxnLst/>
            <a:rect l="l" t="t" r="r" b="b"/>
            <a:pathLst>
              <a:path w="80009" h="85089">
                <a:moveTo>
                  <a:pt x="79959" y="84696"/>
                </a:moveTo>
                <a:lnTo>
                  <a:pt x="0" y="84696"/>
                </a:lnTo>
                <a:lnTo>
                  <a:pt x="0" y="0"/>
                </a:lnTo>
                <a:lnTo>
                  <a:pt x="79959" y="0"/>
                </a:lnTo>
                <a:lnTo>
                  <a:pt x="79959" y="8469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2015286" y="4769015"/>
            <a:ext cx="80010" cy="85090"/>
          </a:xfrm>
          <a:custGeom>
            <a:avLst/>
            <a:gdLst/>
            <a:ahLst/>
            <a:cxnLst/>
            <a:rect l="l" t="t" r="r" b="b"/>
            <a:pathLst>
              <a:path w="80010" h="85089">
                <a:moveTo>
                  <a:pt x="79959" y="84696"/>
                </a:moveTo>
                <a:lnTo>
                  <a:pt x="0" y="84696"/>
                </a:lnTo>
                <a:lnTo>
                  <a:pt x="0" y="0"/>
                </a:lnTo>
                <a:lnTo>
                  <a:pt x="79959" y="0"/>
                </a:lnTo>
                <a:lnTo>
                  <a:pt x="79959" y="8469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3432035" y="4769015"/>
            <a:ext cx="80010" cy="85090"/>
          </a:xfrm>
          <a:custGeom>
            <a:avLst/>
            <a:gdLst/>
            <a:ahLst/>
            <a:cxnLst/>
            <a:rect l="l" t="t" r="r" b="b"/>
            <a:pathLst>
              <a:path w="80010" h="85089">
                <a:moveTo>
                  <a:pt x="79959" y="84696"/>
                </a:moveTo>
                <a:lnTo>
                  <a:pt x="0" y="84696"/>
                </a:lnTo>
                <a:lnTo>
                  <a:pt x="0" y="0"/>
                </a:lnTo>
                <a:lnTo>
                  <a:pt x="79959" y="0"/>
                </a:lnTo>
                <a:lnTo>
                  <a:pt x="79959" y="8469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1499793" y="4853495"/>
            <a:ext cx="80010" cy="85090"/>
          </a:xfrm>
          <a:custGeom>
            <a:avLst/>
            <a:gdLst/>
            <a:ahLst/>
            <a:cxnLst/>
            <a:rect l="l" t="t" r="r" b="b"/>
            <a:pathLst>
              <a:path w="80009" h="85089">
                <a:moveTo>
                  <a:pt x="79959" y="84696"/>
                </a:moveTo>
                <a:lnTo>
                  <a:pt x="0" y="84696"/>
                </a:lnTo>
                <a:lnTo>
                  <a:pt x="0" y="0"/>
                </a:lnTo>
                <a:lnTo>
                  <a:pt x="79959" y="0"/>
                </a:lnTo>
                <a:lnTo>
                  <a:pt x="79959" y="8469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2539403" y="4853495"/>
            <a:ext cx="80010" cy="85090"/>
          </a:xfrm>
          <a:custGeom>
            <a:avLst/>
            <a:gdLst/>
            <a:ahLst/>
            <a:cxnLst/>
            <a:rect l="l" t="t" r="r" b="b"/>
            <a:pathLst>
              <a:path w="80010" h="85089">
                <a:moveTo>
                  <a:pt x="79959" y="84696"/>
                </a:moveTo>
                <a:lnTo>
                  <a:pt x="0" y="84696"/>
                </a:lnTo>
                <a:lnTo>
                  <a:pt x="0" y="0"/>
                </a:lnTo>
                <a:lnTo>
                  <a:pt x="79959" y="0"/>
                </a:lnTo>
                <a:lnTo>
                  <a:pt x="79959" y="8469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2703017" y="4853495"/>
            <a:ext cx="80010" cy="85090"/>
          </a:xfrm>
          <a:custGeom>
            <a:avLst/>
            <a:gdLst/>
            <a:ahLst/>
            <a:cxnLst/>
            <a:rect l="l" t="t" r="r" b="b"/>
            <a:pathLst>
              <a:path w="80010" h="85089">
                <a:moveTo>
                  <a:pt x="79959" y="84696"/>
                </a:moveTo>
                <a:lnTo>
                  <a:pt x="0" y="84696"/>
                </a:lnTo>
                <a:lnTo>
                  <a:pt x="0" y="0"/>
                </a:lnTo>
                <a:lnTo>
                  <a:pt x="79959" y="0"/>
                </a:lnTo>
                <a:lnTo>
                  <a:pt x="79959" y="8469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1849361" y="4853495"/>
            <a:ext cx="80010" cy="85090"/>
          </a:xfrm>
          <a:custGeom>
            <a:avLst/>
            <a:gdLst/>
            <a:ahLst/>
            <a:cxnLst/>
            <a:rect l="l" t="t" r="r" b="b"/>
            <a:pathLst>
              <a:path w="80010" h="85089">
                <a:moveTo>
                  <a:pt x="79959" y="84696"/>
                </a:moveTo>
                <a:lnTo>
                  <a:pt x="0" y="84696"/>
                </a:lnTo>
                <a:lnTo>
                  <a:pt x="0" y="0"/>
                </a:lnTo>
                <a:lnTo>
                  <a:pt x="79959" y="0"/>
                </a:lnTo>
                <a:lnTo>
                  <a:pt x="79959" y="8469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1809114" y="4766233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1957"/>
                </a:lnTo>
              </a:path>
            </a:pathLst>
          </a:custGeom>
          <a:ln w="799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449623" y="5711050"/>
            <a:ext cx="202411" cy="931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0" name="object 60"/>
          <p:cNvSpPr/>
          <p:nvPr/>
        </p:nvSpPr>
        <p:spPr>
          <a:xfrm>
            <a:off x="675835" y="5711050"/>
            <a:ext cx="69507" cy="9317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1" name="object 61"/>
          <p:cNvSpPr/>
          <p:nvPr/>
        </p:nvSpPr>
        <p:spPr>
          <a:xfrm>
            <a:off x="1907835" y="5711050"/>
            <a:ext cx="202410" cy="9317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2" name="object 62"/>
          <p:cNvSpPr/>
          <p:nvPr/>
        </p:nvSpPr>
        <p:spPr>
          <a:xfrm>
            <a:off x="2134240" y="5710989"/>
            <a:ext cx="67932" cy="9317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3" name="object 63"/>
          <p:cNvSpPr/>
          <p:nvPr/>
        </p:nvSpPr>
        <p:spPr>
          <a:xfrm>
            <a:off x="3357730" y="5711050"/>
            <a:ext cx="309598" cy="9317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64"/>
          <p:cNvSpPr/>
          <p:nvPr/>
        </p:nvSpPr>
        <p:spPr>
          <a:xfrm>
            <a:off x="4825117" y="5711050"/>
            <a:ext cx="280992" cy="93179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5" name="object 65"/>
          <p:cNvSpPr/>
          <p:nvPr/>
        </p:nvSpPr>
        <p:spPr>
          <a:xfrm>
            <a:off x="6274815" y="5711050"/>
            <a:ext cx="304594" cy="9317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66"/>
          <p:cNvSpPr/>
          <p:nvPr/>
        </p:nvSpPr>
        <p:spPr>
          <a:xfrm>
            <a:off x="7704086" y="5711050"/>
            <a:ext cx="305916" cy="93252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7" name="object 67"/>
          <p:cNvSpPr/>
          <p:nvPr/>
        </p:nvSpPr>
        <p:spPr>
          <a:xfrm>
            <a:off x="8846994" y="5263954"/>
            <a:ext cx="402590" cy="528955"/>
          </a:xfrm>
          <a:custGeom>
            <a:avLst/>
            <a:gdLst/>
            <a:ahLst/>
            <a:cxnLst/>
            <a:rect l="l" t="t" r="r" b="b"/>
            <a:pathLst>
              <a:path w="402590" h="528954">
                <a:moveTo>
                  <a:pt x="389434" y="114998"/>
                </a:moveTo>
                <a:lnTo>
                  <a:pt x="193446" y="114998"/>
                </a:lnTo>
                <a:lnTo>
                  <a:pt x="215290" y="119223"/>
                </a:lnTo>
                <a:lnTo>
                  <a:pt x="232529" y="130516"/>
                </a:lnTo>
                <a:lnTo>
                  <a:pt x="243840" y="146807"/>
                </a:lnTo>
                <a:lnTo>
                  <a:pt x="247903" y="166027"/>
                </a:lnTo>
                <a:lnTo>
                  <a:pt x="242905" y="191864"/>
                </a:lnTo>
                <a:lnTo>
                  <a:pt x="229911" y="215384"/>
                </a:lnTo>
                <a:lnTo>
                  <a:pt x="211920" y="236977"/>
                </a:lnTo>
                <a:lnTo>
                  <a:pt x="191935" y="257035"/>
                </a:lnTo>
                <a:lnTo>
                  <a:pt x="9524" y="436384"/>
                </a:lnTo>
                <a:lnTo>
                  <a:pt x="9524" y="528535"/>
                </a:lnTo>
                <a:lnTo>
                  <a:pt x="402501" y="528535"/>
                </a:lnTo>
                <a:lnTo>
                  <a:pt x="402501" y="411632"/>
                </a:lnTo>
                <a:lnTo>
                  <a:pt x="210972" y="411632"/>
                </a:lnTo>
                <a:lnTo>
                  <a:pt x="210972" y="405917"/>
                </a:lnTo>
                <a:lnTo>
                  <a:pt x="331916" y="284061"/>
                </a:lnTo>
                <a:lnTo>
                  <a:pt x="362518" y="247845"/>
                </a:lnTo>
                <a:lnTo>
                  <a:pt x="385695" y="204130"/>
                </a:lnTo>
                <a:lnTo>
                  <a:pt x="394881" y="150025"/>
                </a:lnTo>
                <a:lnTo>
                  <a:pt x="389434" y="114998"/>
                </a:lnTo>
                <a:close/>
              </a:path>
              <a:path w="402590" h="528954">
                <a:moveTo>
                  <a:pt x="196494" y="0"/>
                </a:moveTo>
                <a:lnTo>
                  <a:pt x="133811" y="7055"/>
                </a:lnTo>
                <a:lnTo>
                  <a:pt x="83947" y="26359"/>
                </a:lnTo>
                <a:lnTo>
                  <a:pt x="46269" y="55119"/>
                </a:lnTo>
                <a:lnTo>
                  <a:pt x="20141" y="90544"/>
                </a:lnTo>
                <a:lnTo>
                  <a:pt x="4929" y="129841"/>
                </a:lnTo>
                <a:lnTo>
                  <a:pt x="0" y="170218"/>
                </a:lnTo>
                <a:lnTo>
                  <a:pt x="0" y="178968"/>
                </a:lnTo>
                <a:lnTo>
                  <a:pt x="140525" y="178968"/>
                </a:lnTo>
                <a:lnTo>
                  <a:pt x="140525" y="176695"/>
                </a:lnTo>
                <a:lnTo>
                  <a:pt x="140144" y="172491"/>
                </a:lnTo>
                <a:lnTo>
                  <a:pt x="140144" y="168694"/>
                </a:lnTo>
                <a:lnTo>
                  <a:pt x="143868" y="148415"/>
                </a:lnTo>
                <a:lnTo>
                  <a:pt x="154517" y="131278"/>
                </a:lnTo>
                <a:lnTo>
                  <a:pt x="171305" y="119425"/>
                </a:lnTo>
                <a:lnTo>
                  <a:pt x="193446" y="114998"/>
                </a:lnTo>
                <a:lnTo>
                  <a:pt x="389434" y="114998"/>
                </a:lnTo>
                <a:lnTo>
                  <a:pt x="388568" y="109428"/>
                </a:lnTo>
                <a:lnTo>
                  <a:pt x="370272" y="73390"/>
                </a:lnTo>
                <a:lnTo>
                  <a:pt x="340955" y="43170"/>
                </a:lnTo>
                <a:lnTo>
                  <a:pt x="301578" y="20026"/>
                </a:lnTo>
                <a:lnTo>
                  <a:pt x="253104" y="5216"/>
                </a:lnTo>
                <a:lnTo>
                  <a:pt x="196494" y="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8" name="object 68"/>
          <p:cNvSpPr/>
          <p:nvPr/>
        </p:nvSpPr>
        <p:spPr>
          <a:xfrm>
            <a:off x="9327133" y="5263949"/>
            <a:ext cx="430530" cy="537845"/>
          </a:xfrm>
          <a:custGeom>
            <a:avLst/>
            <a:gdLst/>
            <a:ahLst/>
            <a:cxnLst/>
            <a:rect l="l" t="t" r="r" b="b"/>
            <a:pathLst>
              <a:path w="430529" h="537845">
                <a:moveTo>
                  <a:pt x="216280" y="0"/>
                </a:moveTo>
                <a:lnTo>
                  <a:pt x="169051" y="4588"/>
                </a:lnTo>
                <a:lnTo>
                  <a:pt x="126744" y="17998"/>
                </a:lnTo>
                <a:lnTo>
                  <a:pt x="89783" y="39700"/>
                </a:lnTo>
                <a:lnTo>
                  <a:pt x="58591" y="69162"/>
                </a:lnTo>
                <a:lnTo>
                  <a:pt x="33593" y="105853"/>
                </a:lnTo>
                <a:lnTo>
                  <a:pt x="15213" y="149241"/>
                </a:lnTo>
                <a:lnTo>
                  <a:pt x="3873" y="198796"/>
                </a:lnTo>
                <a:lnTo>
                  <a:pt x="0" y="253987"/>
                </a:lnTo>
                <a:lnTo>
                  <a:pt x="0" y="282168"/>
                </a:lnTo>
                <a:lnTo>
                  <a:pt x="3757" y="338080"/>
                </a:lnTo>
                <a:lnTo>
                  <a:pt x="14784" y="388116"/>
                </a:lnTo>
                <a:lnTo>
                  <a:pt x="32710" y="431789"/>
                </a:lnTo>
                <a:lnTo>
                  <a:pt x="57164" y="468612"/>
                </a:lnTo>
                <a:lnTo>
                  <a:pt x="87776" y="498099"/>
                </a:lnTo>
                <a:lnTo>
                  <a:pt x="124178" y="519764"/>
                </a:lnTo>
                <a:lnTo>
                  <a:pt x="165997" y="533119"/>
                </a:lnTo>
                <a:lnTo>
                  <a:pt x="212864" y="537679"/>
                </a:lnTo>
                <a:lnTo>
                  <a:pt x="259794" y="532995"/>
                </a:lnTo>
                <a:lnTo>
                  <a:pt x="302032" y="519337"/>
                </a:lnTo>
                <a:lnTo>
                  <a:pt x="339095" y="497299"/>
                </a:lnTo>
                <a:lnTo>
                  <a:pt x="370501" y="467474"/>
                </a:lnTo>
                <a:lnTo>
                  <a:pt x="395768" y="430455"/>
                </a:lnTo>
                <a:lnTo>
                  <a:pt x="400557" y="419252"/>
                </a:lnTo>
                <a:lnTo>
                  <a:pt x="214756" y="419252"/>
                </a:lnTo>
                <a:lnTo>
                  <a:pt x="187573" y="410089"/>
                </a:lnTo>
                <a:lnTo>
                  <a:pt x="167493" y="383362"/>
                </a:lnTo>
                <a:lnTo>
                  <a:pt x="155053" y="340213"/>
                </a:lnTo>
                <a:lnTo>
                  <a:pt x="150814" y="282168"/>
                </a:lnTo>
                <a:lnTo>
                  <a:pt x="150814" y="253987"/>
                </a:lnTo>
                <a:lnTo>
                  <a:pt x="154999" y="196340"/>
                </a:lnTo>
                <a:lnTo>
                  <a:pt x="167351" y="153698"/>
                </a:lnTo>
                <a:lnTo>
                  <a:pt x="187413" y="127406"/>
                </a:lnTo>
                <a:lnTo>
                  <a:pt x="214756" y="118427"/>
                </a:lnTo>
                <a:lnTo>
                  <a:pt x="403075" y="118427"/>
                </a:lnTo>
                <a:lnTo>
                  <a:pt x="397354" y="104513"/>
                </a:lnTo>
                <a:lnTo>
                  <a:pt x="372929" y="68019"/>
                </a:lnTo>
                <a:lnTo>
                  <a:pt x="342273" y="38897"/>
                </a:lnTo>
                <a:lnTo>
                  <a:pt x="305724" y="17570"/>
                </a:lnTo>
                <a:lnTo>
                  <a:pt x="263615" y="4463"/>
                </a:lnTo>
                <a:lnTo>
                  <a:pt x="216280" y="0"/>
                </a:lnTo>
                <a:close/>
              </a:path>
              <a:path w="430529" h="537845">
                <a:moveTo>
                  <a:pt x="403075" y="118427"/>
                </a:moveTo>
                <a:lnTo>
                  <a:pt x="214756" y="118427"/>
                </a:lnTo>
                <a:lnTo>
                  <a:pt x="241999" y="127459"/>
                </a:lnTo>
                <a:lnTo>
                  <a:pt x="262210" y="153841"/>
                </a:lnTo>
                <a:lnTo>
                  <a:pt x="274782" y="196501"/>
                </a:lnTo>
                <a:lnTo>
                  <a:pt x="279079" y="253987"/>
                </a:lnTo>
                <a:lnTo>
                  <a:pt x="279079" y="282168"/>
                </a:lnTo>
                <a:lnTo>
                  <a:pt x="274730" y="340058"/>
                </a:lnTo>
                <a:lnTo>
                  <a:pt x="262072" y="383224"/>
                </a:lnTo>
                <a:lnTo>
                  <a:pt x="241844" y="410037"/>
                </a:lnTo>
                <a:lnTo>
                  <a:pt x="214756" y="419252"/>
                </a:lnTo>
                <a:lnTo>
                  <a:pt x="400557" y="419252"/>
                </a:lnTo>
                <a:lnTo>
                  <a:pt x="414413" y="386836"/>
                </a:lnTo>
                <a:lnTo>
                  <a:pt x="425953" y="337209"/>
                </a:lnTo>
                <a:lnTo>
                  <a:pt x="429907" y="282168"/>
                </a:lnTo>
                <a:lnTo>
                  <a:pt x="429907" y="253987"/>
                </a:lnTo>
                <a:lnTo>
                  <a:pt x="426179" y="197921"/>
                </a:lnTo>
                <a:lnTo>
                  <a:pt x="415216" y="147955"/>
                </a:lnTo>
                <a:lnTo>
                  <a:pt x="403075" y="118427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9" name="object 69"/>
          <p:cNvSpPr/>
          <p:nvPr/>
        </p:nvSpPr>
        <p:spPr>
          <a:xfrm>
            <a:off x="9837707" y="5263954"/>
            <a:ext cx="402590" cy="528955"/>
          </a:xfrm>
          <a:custGeom>
            <a:avLst/>
            <a:gdLst/>
            <a:ahLst/>
            <a:cxnLst/>
            <a:rect l="l" t="t" r="r" b="b"/>
            <a:pathLst>
              <a:path w="402590" h="528954">
                <a:moveTo>
                  <a:pt x="389434" y="114998"/>
                </a:moveTo>
                <a:lnTo>
                  <a:pt x="193446" y="114998"/>
                </a:lnTo>
                <a:lnTo>
                  <a:pt x="215290" y="119223"/>
                </a:lnTo>
                <a:lnTo>
                  <a:pt x="232529" y="130516"/>
                </a:lnTo>
                <a:lnTo>
                  <a:pt x="243840" y="146807"/>
                </a:lnTo>
                <a:lnTo>
                  <a:pt x="247903" y="166027"/>
                </a:lnTo>
                <a:lnTo>
                  <a:pt x="242905" y="191864"/>
                </a:lnTo>
                <a:lnTo>
                  <a:pt x="229911" y="215384"/>
                </a:lnTo>
                <a:lnTo>
                  <a:pt x="211920" y="236977"/>
                </a:lnTo>
                <a:lnTo>
                  <a:pt x="191935" y="257035"/>
                </a:lnTo>
                <a:lnTo>
                  <a:pt x="9524" y="436384"/>
                </a:lnTo>
                <a:lnTo>
                  <a:pt x="9524" y="528535"/>
                </a:lnTo>
                <a:lnTo>
                  <a:pt x="402501" y="528535"/>
                </a:lnTo>
                <a:lnTo>
                  <a:pt x="402501" y="411632"/>
                </a:lnTo>
                <a:lnTo>
                  <a:pt x="210972" y="411632"/>
                </a:lnTo>
                <a:lnTo>
                  <a:pt x="210972" y="405917"/>
                </a:lnTo>
                <a:lnTo>
                  <a:pt x="331916" y="284061"/>
                </a:lnTo>
                <a:lnTo>
                  <a:pt x="362518" y="247845"/>
                </a:lnTo>
                <a:lnTo>
                  <a:pt x="385695" y="204130"/>
                </a:lnTo>
                <a:lnTo>
                  <a:pt x="394881" y="150025"/>
                </a:lnTo>
                <a:lnTo>
                  <a:pt x="389434" y="114998"/>
                </a:lnTo>
                <a:close/>
              </a:path>
              <a:path w="402590" h="528954">
                <a:moveTo>
                  <a:pt x="196494" y="0"/>
                </a:moveTo>
                <a:lnTo>
                  <a:pt x="133811" y="7055"/>
                </a:lnTo>
                <a:lnTo>
                  <a:pt x="83947" y="26359"/>
                </a:lnTo>
                <a:lnTo>
                  <a:pt x="46269" y="55119"/>
                </a:lnTo>
                <a:lnTo>
                  <a:pt x="20141" y="90544"/>
                </a:lnTo>
                <a:lnTo>
                  <a:pt x="4929" y="129841"/>
                </a:lnTo>
                <a:lnTo>
                  <a:pt x="0" y="170218"/>
                </a:lnTo>
                <a:lnTo>
                  <a:pt x="0" y="178968"/>
                </a:lnTo>
                <a:lnTo>
                  <a:pt x="140525" y="178968"/>
                </a:lnTo>
                <a:lnTo>
                  <a:pt x="140525" y="176695"/>
                </a:lnTo>
                <a:lnTo>
                  <a:pt x="140144" y="172491"/>
                </a:lnTo>
                <a:lnTo>
                  <a:pt x="140144" y="168694"/>
                </a:lnTo>
                <a:lnTo>
                  <a:pt x="143868" y="148415"/>
                </a:lnTo>
                <a:lnTo>
                  <a:pt x="154517" y="131278"/>
                </a:lnTo>
                <a:lnTo>
                  <a:pt x="171305" y="119425"/>
                </a:lnTo>
                <a:lnTo>
                  <a:pt x="193446" y="114998"/>
                </a:lnTo>
                <a:lnTo>
                  <a:pt x="389434" y="114998"/>
                </a:lnTo>
                <a:lnTo>
                  <a:pt x="388568" y="109428"/>
                </a:lnTo>
                <a:lnTo>
                  <a:pt x="370272" y="73390"/>
                </a:lnTo>
                <a:lnTo>
                  <a:pt x="340955" y="43170"/>
                </a:lnTo>
                <a:lnTo>
                  <a:pt x="301578" y="20026"/>
                </a:lnTo>
                <a:lnTo>
                  <a:pt x="253104" y="5216"/>
                </a:lnTo>
                <a:lnTo>
                  <a:pt x="196494" y="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0" name="object 70"/>
          <p:cNvSpPr/>
          <p:nvPr/>
        </p:nvSpPr>
        <p:spPr>
          <a:xfrm>
            <a:off x="10310607" y="5272702"/>
            <a:ext cx="381635" cy="520065"/>
          </a:xfrm>
          <a:custGeom>
            <a:avLst/>
            <a:gdLst/>
            <a:ahLst/>
            <a:cxnLst/>
            <a:rect l="l" t="t" r="r" b="b"/>
            <a:pathLst>
              <a:path w="381634" h="520064">
                <a:moveTo>
                  <a:pt x="381396" y="0"/>
                </a:moveTo>
                <a:lnTo>
                  <a:pt x="176682" y="0"/>
                </a:lnTo>
                <a:lnTo>
                  <a:pt x="125103" y="90665"/>
                </a:lnTo>
                <a:lnTo>
                  <a:pt x="99308" y="136253"/>
                </a:lnTo>
                <a:lnTo>
                  <a:pt x="73734" y="182075"/>
                </a:lnTo>
                <a:lnTo>
                  <a:pt x="48546" y="228175"/>
                </a:lnTo>
                <a:lnTo>
                  <a:pt x="23912" y="274601"/>
                </a:lnTo>
                <a:lnTo>
                  <a:pt x="0" y="321398"/>
                </a:lnTo>
                <a:lnTo>
                  <a:pt x="0" y="438683"/>
                </a:lnTo>
                <a:lnTo>
                  <a:pt x="249783" y="438683"/>
                </a:lnTo>
                <a:lnTo>
                  <a:pt x="249783" y="519785"/>
                </a:lnTo>
                <a:lnTo>
                  <a:pt x="381396" y="519785"/>
                </a:lnTo>
                <a:lnTo>
                  <a:pt x="381396" y="323684"/>
                </a:lnTo>
                <a:lnTo>
                  <a:pt x="127177" y="323684"/>
                </a:lnTo>
                <a:lnTo>
                  <a:pt x="127177" y="321779"/>
                </a:lnTo>
                <a:lnTo>
                  <a:pt x="149199" y="275945"/>
                </a:lnTo>
                <a:lnTo>
                  <a:pt x="171822" y="231757"/>
                </a:lnTo>
                <a:lnTo>
                  <a:pt x="195010" y="188666"/>
                </a:lnTo>
                <a:lnTo>
                  <a:pt x="218727" y="146123"/>
                </a:lnTo>
                <a:lnTo>
                  <a:pt x="242938" y="103581"/>
                </a:lnTo>
                <a:lnTo>
                  <a:pt x="381396" y="103581"/>
                </a:lnTo>
                <a:lnTo>
                  <a:pt x="381396" y="0"/>
                </a:lnTo>
                <a:close/>
              </a:path>
              <a:path w="381634" h="520064">
                <a:moveTo>
                  <a:pt x="381396" y="103581"/>
                </a:moveTo>
                <a:lnTo>
                  <a:pt x="249783" y="103581"/>
                </a:lnTo>
                <a:lnTo>
                  <a:pt x="249783" y="323684"/>
                </a:lnTo>
                <a:lnTo>
                  <a:pt x="381396" y="323684"/>
                </a:lnTo>
                <a:lnTo>
                  <a:pt x="381396" y="103581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object 71"/>
          <p:cNvSpPr/>
          <p:nvPr/>
        </p:nvSpPr>
        <p:spPr>
          <a:xfrm>
            <a:off x="5597998" y="1573531"/>
            <a:ext cx="5094605" cy="2604770"/>
          </a:xfrm>
          <a:custGeom>
            <a:avLst/>
            <a:gdLst/>
            <a:ahLst/>
            <a:cxnLst/>
            <a:rect l="l" t="t" r="r" b="b"/>
            <a:pathLst>
              <a:path w="5094605" h="2604770">
                <a:moveTo>
                  <a:pt x="5093995" y="0"/>
                </a:moveTo>
                <a:lnTo>
                  <a:pt x="25184" y="0"/>
                </a:lnTo>
                <a:lnTo>
                  <a:pt x="0" y="2604465"/>
                </a:lnTo>
                <a:lnTo>
                  <a:pt x="5093995" y="2604465"/>
                </a:lnTo>
                <a:lnTo>
                  <a:pt x="5093995" y="0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2" name="object 72"/>
          <p:cNvSpPr/>
          <p:nvPr/>
        </p:nvSpPr>
        <p:spPr>
          <a:xfrm>
            <a:off x="-1347" y="290349"/>
            <a:ext cx="10685780" cy="3393440"/>
          </a:xfrm>
          <a:custGeom>
            <a:avLst/>
            <a:gdLst/>
            <a:ahLst/>
            <a:cxnLst/>
            <a:rect l="l" t="t" r="r" b="b"/>
            <a:pathLst>
              <a:path w="10685780" h="3393440">
                <a:moveTo>
                  <a:pt x="0" y="3392995"/>
                </a:moveTo>
                <a:lnTo>
                  <a:pt x="10685640" y="3392995"/>
                </a:lnTo>
                <a:lnTo>
                  <a:pt x="10685640" y="0"/>
                </a:lnTo>
                <a:lnTo>
                  <a:pt x="0" y="0"/>
                </a:lnTo>
                <a:lnTo>
                  <a:pt x="0" y="3392995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3" name="object 73"/>
          <p:cNvSpPr txBox="1"/>
          <p:nvPr/>
        </p:nvSpPr>
        <p:spPr>
          <a:xfrm>
            <a:off x="444500" y="301237"/>
            <a:ext cx="290957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Operations</a:t>
            </a:r>
            <a:endParaRPr sz="1400" dirty="0">
              <a:latin typeface="SFProText-Heavy"/>
              <a:cs typeface="SFProText-Heavy"/>
            </a:endParaRPr>
          </a:p>
        </p:txBody>
      </p:sp>
      <p:sp>
        <p:nvSpPr>
          <p:cNvPr id="74" name="object 74"/>
          <p:cNvSpPr txBox="1"/>
          <p:nvPr/>
        </p:nvSpPr>
        <p:spPr>
          <a:xfrm>
            <a:off x="995300" y="2843974"/>
            <a:ext cx="72707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1800" spc="-35" dirty="0">
                <a:solidFill>
                  <a:srgbClr val="FFFFFF"/>
                </a:solidFill>
                <a:latin typeface="SFProText-Medium"/>
                <a:cs typeface="SFProText-Medium"/>
              </a:rPr>
              <a:t>Овчинцев Евгений</a:t>
            </a:r>
            <a:endParaRPr sz="1800" dirty="0">
              <a:latin typeface="SFProText-Medium"/>
              <a:cs typeface="SFProText-Medium"/>
            </a:endParaRPr>
          </a:p>
        </p:txBody>
      </p:sp>
      <p:sp>
        <p:nvSpPr>
          <p:cNvPr id="75" name="object 75"/>
          <p:cNvSpPr txBox="1"/>
          <p:nvPr/>
        </p:nvSpPr>
        <p:spPr>
          <a:xfrm>
            <a:off x="5715082" y="3171825"/>
            <a:ext cx="4772888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3200" spc="-35" dirty="0">
                <a:solidFill>
                  <a:srgbClr val="FFFFFF"/>
                </a:solidFill>
                <a:latin typeface="SF Pro Text"/>
                <a:cs typeface="SF Pro Text"/>
              </a:rPr>
              <a:t>Управление артефактами с </a:t>
            </a:r>
            <a:r>
              <a:rPr lang="en" sz="3200" dirty="0" err="1">
                <a:solidFill>
                  <a:srgbClr val="FFFFFF"/>
                </a:solidFill>
                <a:latin typeface="SF Pro Text"/>
              </a:rPr>
              <a:t>Sonatype</a:t>
            </a:r>
            <a:r>
              <a:rPr lang="en" sz="3200" dirty="0">
                <a:solidFill>
                  <a:srgbClr val="FFFFFF"/>
                </a:solidFill>
                <a:latin typeface="SF Pro Text"/>
              </a:rPr>
              <a:t> Nexus</a:t>
            </a:r>
            <a:endParaRPr sz="3200" dirty="0">
              <a:latin typeface="SF Pro Text"/>
              <a:cs typeface="SF Pro Text"/>
            </a:endParaRPr>
          </a:p>
        </p:txBody>
      </p:sp>
      <p:sp>
        <p:nvSpPr>
          <p:cNvPr id="76" name="object 76"/>
          <p:cNvSpPr txBox="1">
            <a:spLocks noGrp="1"/>
          </p:cNvSpPr>
          <p:nvPr>
            <p:ph type="title"/>
          </p:nvPr>
        </p:nvSpPr>
        <p:spPr>
          <a:xfrm>
            <a:off x="995300" y="1001096"/>
            <a:ext cx="243673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1800" spc="-5" dirty="0"/>
              <a:t>Занятие </a:t>
            </a:r>
            <a:r>
              <a:rPr lang="en-US" sz="1800" spc="-5" dirty="0"/>
              <a:t>1</a:t>
            </a:r>
            <a:r>
              <a:rPr lang="ru-RU" sz="1800" spc="-5" dirty="0"/>
              <a:t>3 (</a:t>
            </a:r>
            <a:r>
              <a:rPr lang="en-US" sz="1800" spc="-5" dirty="0"/>
              <a:t>0</a:t>
            </a:r>
            <a:r>
              <a:rPr lang="ru-RU" sz="1800" spc="-5" dirty="0"/>
              <a:t>5.0</a:t>
            </a:r>
            <a:r>
              <a:rPr lang="en-US" sz="1800" spc="-5" dirty="0"/>
              <a:t>3</a:t>
            </a:r>
            <a:r>
              <a:rPr lang="ru-RU" sz="1800" spc="-5" dirty="0"/>
              <a:t>.2020)</a:t>
            </a:r>
            <a:endParaRPr sz="1800" spc="-5" dirty="0"/>
          </a:p>
        </p:txBody>
      </p:sp>
      <p:sp>
        <p:nvSpPr>
          <p:cNvPr id="77" name="object 77"/>
          <p:cNvSpPr txBox="1"/>
          <p:nvPr/>
        </p:nvSpPr>
        <p:spPr>
          <a:xfrm>
            <a:off x="995300" y="1440068"/>
            <a:ext cx="663067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  <a:tabLst>
                <a:tab pos="3093085" algn="l"/>
              </a:tabLst>
            </a:pPr>
            <a:r>
              <a:rPr lang="en" sz="2800" dirty="0">
                <a:solidFill>
                  <a:srgbClr val="FFFFFF"/>
                </a:solidFill>
                <a:latin typeface="SF Pro Text"/>
              </a:rPr>
              <a:t>Nexus, Artifactory, SonarQube </a:t>
            </a:r>
            <a:endParaRPr lang="ru-RU" sz="2800" dirty="0">
              <a:solidFill>
                <a:srgbClr val="FFFFFF"/>
              </a:solidFill>
              <a:latin typeface="SF Pro Text"/>
            </a:endParaRPr>
          </a:p>
        </p:txBody>
      </p:sp>
      <p:sp>
        <p:nvSpPr>
          <p:cNvPr id="78" name="object 78"/>
          <p:cNvSpPr/>
          <p:nvPr/>
        </p:nvSpPr>
        <p:spPr>
          <a:xfrm>
            <a:off x="0" y="1171602"/>
            <a:ext cx="676275" cy="0"/>
          </a:xfrm>
          <a:custGeom>
            <a:avLst/>
            <a:gdLst/>
            <a:ahLst/>
            <a:cxnLst/>
            <a:rect l="l" t="t" r="r" b="b"/>
            <a:pathLst>
              <a:path w="676275">
                <a:moveTo>
                  <a:pt x="0" y="0"/>
                </a:moveTo>
                <a:lnTo>
                  <a:pt x="675876" y="0"/>
                </a:lnTo>
              </a:path>
            </a:pathLst>
          </a:custGeom>
          <a:ln w="38100">
            <a:solidFill>
              <a:srgbClr val="52A5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9" name="object 79"/>
          <p:cNvSpPr/>
          <p:nvPr/>
        </p:nvSpPr>
        <p:spPr>
          <a:xfrm>
            <a:off x="478645" y="979058"/>
            <a:ext cx="193040" cy="385445"/>
          </a:xfrm>
          <a:custGeom>
            <a:avLst/>
            <a:gdLst/>
            <a:ahLst/>
            <a:cxnLst/>
            <a:rect l="l" t="t" r="r" b="b"/>
            <a:pathLst>
              <a:path w="193040" h="385444">
                <a:moveTo>
                  <a:pt x="0" y="0"/>
                </a:moveTo>
                <a:lnTo>
                  <a:pt x="192544" y="192544"/>
                </a:lnTo>
                <a:lnTo>
                  <a:pt x="0" y="385089"/>
                </a:lnTo>
              </a:path>
            </a:pathLst>
          </a:custGeom>
          <a:ln w="38100">
            <a:solidFill>
              <a:srgbClr val="52A5C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0" name="object 80"/>
          <p:cNvSpPr/>
          <p:nvPr/>
        </p:nvSpPr>
        <p:spPr>
          <a:xfrm>
            <a:off x="2812599" y="3632627"/>
            <a:ext cx="314960" cy="207010"/>
          </a:xfrm>
          <a:custGeom>
            <a:avLst/>
            <a:gdLst/>
            <a:ahLst/>
            <a:cxnLst/>
            <a:rect l="l" t="t" r="r" b="b"/>
            <a:pathLst>
              <a:path w="314960" h="207010">
                <a:moveTo>
                  <a:pt x="142646" y="0"/>
                </a:moveTo>
                <a:lnTo>
                  <a:pt x="111248" y="6073"/>
                </a:lnTo>
                <a:lnTo>
                  <a:pt x="85153" y="22755"/>
                </a:lnTo>
                <a:lnTo>
                  <a:pt x="66897" y="47738"/>
                </a:lnTo>
                <a:lnTo>
                  <a:pt x="59016" y="78714"/>
                </a:lnTo>
                <a:lnTo>
                  <a:pt x="35790" y="85069"/>
                </a:lnTo>
                <a:lnTo>
                  <a:pt x="17059" y="99152"/>
                </a:lnTo>
                <a:lnTo>
                  <a:pt x="4552" y="119001"/>
                </a:lnTo>
                <a:lnTo>
                  <a:pt x="0" y="142659"/>
                </a:lnTo>
                <a:lnTo>
                  <a:pt x="4552" y="166309"/>
                </a:lnTo>
                <a:lnTo>
                  <a:pt x="17059" y="186156"/>
                </a:lnTo>
                <a:lnTo>
                  <a:pt x="35790" y="200241"/>
                </a:lnTo>
                <a:lnTo>
                  <a:pt x="59016" y="206603"/>
                </a:lnTo>
                <a:lnTo>
                  <a:pt x="59016" y="196761"/>
                </a:lnTo>
                <a:lnTo>
                  <a:pt x="39919" y="191250"/>
                </a:lnTo>
                <a:lnTo>
                  <a:pt x="24279" y="179397"/>
                </a:lnTo>
                <a:lnTo>
                  <a:pt x="13711" y="162699"/>
                </a:lnTo>
                <a:lnTo>
                  <a:pt x="9829" y="142659"/>
                </a:lnTo>
                <a:lnTo>
                  <a:pt x="14134" y="121752"/>
                </a:lnTo>
                <a:lnTo>
                  <a:pt x="25819" y="104533"/>
                </a:lnTo>
                <a:lnTo>
                  <a:pt x="43037" y="92849"/>
                </a:lnTo>
                <a:lnTo>
                  <a:pt x="63944" y="88544"/>
                </a:lnTo>
                <a:lnTo>
                  <a:pt x="68859" y="88544"/>
                </a:lnTo>
                <a:lnTo>
                  <a:pt x="68859" y="83629"/>
                </a:lnTo>
                <a:lnTo>
                  <a:pt x="74682" y="54976"/>
                </a:lnTo>
                <a:lnTo>
                  <a:pt x="90536" y="31515"/>
                </a:lnTo>
                <a:lnTo>
                  <a:pt x="113998" y="15663"/>
                </a:lnTo>
                <a:lnTo>
                  <a:pt x="142646" y="9842"/>
                </a:lnTo>
                <a:lnTo>
                  <a:pt x="182759" y="9842"/>
                </a:lnTo>
                <a:lnTo>
                  <a:pt x="164686" y="2690"/>
                </a:lnTo>
                <a:lnTo>
                  <a:pt x="142646" y="0"/>
                </a:lnTo>
                <a:close/>
              </a:path>
              <a:path w="314960" h="207010">
                <a:moveTo>
                  <a:pt x="182759" y="9842"/>
                </a:moveTo>
                <a:lnTo>
                  <a:pt x="142646" y="9842"/>
                </a:lnTo>
                <a:lnTo>
                  <a:pt x="162340" y="12320"/>
                </a:lnTo>
                <a:lnTo>
                  <a:pt x="180306" y="19526"/>
                </a:lnTo>
                <a:lnTo>
                  <a:pt x="195736" y="31113"/>
                </a:lnTo>
                <a:lnTo>
                  <a:pt x="207822" y="46735"/>
                </a:lnTo>
                <a:lnTo>
                  <a:pt x="209054" y="49199"/>
                </a:lnTo>
                <a:lnTo>
                  <a:pt x="216420" y="49199"/>
                </a:lnTo>
                <a:lnTo>
                  <a:pt x="235021" y="52754"/>
                </a:lnTo>
                <a:lnTo>
                  <a:pt x="247167" y="61956"/>
                </a:lnTo>
                <a:lnTo>
                  <a:pt x="253778" y="74617"/>
                </a:lnTo>
                <a:lnTo>
                  <a:pt x="255778" y="88544"/>
                </a:lnTo>
                <a:lnTo>
                  <a:pt x="255778" y="93459"/>
                </a:lnTo>
                <a:lnTo>
                  <a:pt x="260692" y="93459"/>
                </a:lnTo>
                <a:lnTo>
                  <a:pt x="278508" y="97167"/>
                </a:lnTo>
                <a:lnTo>
                  <a:pt x="292515" y="107448"/>
                </a:lnTo>
                <a:lnTo>
                  <a:pt x="301680" y="123034"/>
                </a:lnTo>
                <a:lnTo>
                  <a:pt x="304965" y="142659"/>
                </a:lnTo>
                <a:lnTo>
                  <a:pt x="301083" y="162699"/>
                </a:lnTo>
                <a:lnTo>
                  <a:pt x="290515" y="179397"/>
                </a:lnTo>
                <a:lnTo>
                  <a:pt x="274875" y="191250"/>
                </a:lnTo>
                <a:lnTo>
                  <a:pt x="255778" y="196761"/>
                </a:lnTo>
                <a:lnTo>
                  <a:pt x="255778" y="206603"/>
                </a:lnTo>
                <a:lnTo>
                  <a:pt x="279006" y="200241"/>
                </a:lnTo>
                <a:lnTo>
                  <a:pt x="297741" y="186156"/>
                </a:lnTo>
                <a:lnTo>
                  <a:pt x="310252" y="166309"/>
                </a:lnTo>
                <a:lnTo>
                  <a:pt x="314807" y="142659"/>
                </a:lnTo>
                <a:lnTo>
                  <a:pt x="311099" y="120291"/>
                </a:lnTo>
                <a:lnTo>
                  <a:pt x="300820" y="102076"/>
                </a:lnTo>
                <a:lnTo>
                  <a:pt x="285237" y="89395"/>
                </a:lnTo>
                <a:lnTo>
                  <a:pt x="265620" y="83629"/>
                </a:lnTo>
                <a:lnTo>
                  <a:pt x="260870" y="65294"/>
                </a:lnTo>
                <a:lnTo>
                  <a:pt x="250702" y="51344"/>
                </a:lnTo>
                <a:lnTo>
                  <a:pt x="235693" y="42468"/>
                </a:lnTo>
                <a:lnTo>
                  <a:pt x="216420" y="39357"/>
                </a:lnTo>
                <a:lnTo>
                  <a:pt x="213969" y="39357"/>
                </a:lnTo>
                <a:lnTo>
                  <a:pt x="200923" y="22829"/>
                </a:lnTo>
                <a:lnTo>
                  <a:pt x="184303" y="10453"/>
                </a:lnTo>
                <a:lnTo>
                  <a:pt x="182759" y="9842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1" name="object 81"/>
          <p:cNvSpPr/>
          <p:nvPr/>
        </p:nvSpPr>
        <p:spPr>
          <a:xfrm>
            <a:off x="2881464" y="3750687"/>
            <a:ext cx="177076" cy="177088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2" name="object 82"/>
          <p:cNvSpPr/>
          <p:nvPr/>
        </p:nvSpPr>
        <p:spPr>
          <a:xfrm>
            <a:off x="1044003" y="3612451"/>
            <a:ext cx="314807" cy="315315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3" name="object 83"/>
          <p:cNvSpPr/>
          <p:nvPr/>
        </p:nvSpPr>
        <p:spPr>
          <a:xfrm>
            <a:off x="1957832" y="3693490"/>
            <a:ext cx="255904" cy="0"/>
          </a:xfrm>
          <a:custGeom>
            <a:avLst/>
            <a:gdLst/>
            <a:ahLst/>
            <a:cxnLst/>
            <a:rect l="l" t="t" r="r" b="b"/>
            <a:pathLst>
              <a:path w="255905">
                <a:moveTo>
                  <a:pt x="0" y="0"/>
                </a:moveTo>
                <a:lnTo>
                  <a:pt x="255727" y="0"/>
                </a:lnTo>
              </a:path>
            </a:pathLst>
          </a:custGeom>
          <a:ln w="8889">
            <a:solidFill>
              <a:srgbClr val="80828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4" name="object 84"/>
          <p:cNvSpPr/>
          <p:nvPr/>
        </p:nvSpPr>
        <p:spPr>
          <a:xfrm>
            <a:off x="1957832" y="3621735"/>
            <a:ext cx="9525" cy="67310"/>
          </a:xfrm>
          <a:custGeom>
            <a:avLst/>
            <a:gdLst/>
            <a:ahLst/>
            <a:cxnLst/>
            <a:rect l="l" t="t" r="r" b="b"/>
            <a:pathLst>
              <a:path w="9525" h="67310">
                <a:moveTo>
                  <a:pt x="0" y="67310"/>
                </a:moveTo>
                <a:lnTo>
                  <a:pt x="9474" y="67310"/>
                </a:lnTo>
                <a:lnTo>
                  <a:pt x="9474" y="0"/>
                </a:lnTo>
                <a:lnTo>
                  <a:pt x="0" y="0"/>
                </a:lnTo>
                <a:lnTo>
                  <a:pt x="0" y="67310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5" name="object 85"/>
          <p:cNvSpPr/>
          <p:nvPr/>
        </p:nvSpPr>
        <p:spPr>
          <a:xfrm>
            <a:off x="1957832" y="3617290"/>
            <a:ext cx="255904" cy="0"/>
          </a:xfrm>
          <a:custGeom>
            <a:avLst/>
            <a:gdLst/>
            <a:ahLst/>
            <a:cxnLst/>
            <a:rect l="l" t="t" r="r" b="b"/>
            <a:pathLst>
              <a:path w="255905">
                <a:moveTo>
                  <a:pt x="0" y="0"/>
                </a:moveTo>
                <a:lnTo>
                  <a:pt x="255727" y="0"/>
                </a:lnTo>
              </a:path>
            </a:pathLst>
          </a:custGeom>
          <a:ln w="8889">
            <a:solidFill>
              <a:srgbClr val="80828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6" name="object 86"/>
          <p:cNvSpPr/>
          <p:nvPr/>
        </p:nvSpPr>
        <p:spPr>
          <a:xfrm>
            <a:off x="2204085" y="3621938"/>
            <a:ext cx="9525" cy="66675"/>
          </a:xfrm>
          <a:custGeom>
            <a:avLst/>
            <a:gdLst/>
            <a:ahLst/>
            <a:cxnLst/>
            <a:rect l="l" t="t" r="r" b="b"/>
            <a:pathLst>
              <a:path w="9525" h="66675">
                <a:moveTo>
                  <a:pt x="9474" y="0"/>
                </a:moveTo>
                <a:lnTo>
                  <a:pt x="0" y="0"/>
                </a:lnTo>
                <a:lnTo>
                  <a:pt x="0" y="66484"/>
                </a:lnTo>
                <a:lnTo>
                  <a:pt x="9474" y="66484"/>
                </a:lnTo>
                <a:lnTo>
                  <a:pt x="9474" y="0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7" name="object 87"/>
          <p:cNvSpPr/>
          <p:nvPr/>
        </p:nvSpPr>
        <p:spPr>
          <a:xfrm>
            <a:off x="1976780" y="3693172"/>
            <a:ext cx="9525" cy="19050"/>
          </a:xfrm>
          <a:custGeom>
            <a:avLst/>
            <a:gdLst/>
            <a:ahLst/>
            <a:cxnLst/>
            <a:rect l="l" t="t" r="r" b="b"/>
            <a:pathLst>
              <a:path w="9525" h="19050">
                <a:moveTo>
                  <a:pt x="0" y="18999"/>
                </a:moveTo>
                <a:lnTo>
                  <a:pt x="9474" y="18999"/>
                </a:lnTo>
                <a:lnTo>
                  <a:pt x="9474" y="0"/>
                </a:lnTo>
                <a:lnTo>
                  <a:pt x="0" y="0"/>
                </a:lnTo>
                <a:lnTo>
                  <a:pt x="0" y="189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8" name="object 88"/>
          <p:cNvSpPr/>
          <p:nvPr/>
        </p:nvSpPr>
        <p:spPr>
          <a:xfrm>
            <a:off x="2185136" y="3693172"/>
            <a:ext cx="9525" cy="19050"/>
          </a:xfrm>
          <a:custGeom>
            <a:avLst/>
            <a:gdLst/>
            <a:ahLst/>
            <a:cxnLst/>
            <a:rect l="l" t="t" r="r" b="b"/>
            <a:pathLst>
              <a:path w="9525" h="19050">
                <a:moveTo>
                  <a:pt x="0" y="18999"/>
                </a:moveTo>
                <a:lnTo>
                  <a:pt x="9474" y="18999"/>
                </a:lnTo>
                <a:lnTo>
                  <a:pt x="9474" y="0"/>
                </a:lnTo>
                <a:lnTo>
                  <a:pt x="0" y="0"/>
                </a:lnTo>
                <a:lnTo>
                  <a:pt x="0" y="189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9" name="object 89"/>
          <p:cNvSpPr/>
          <p:nvPr/>
        </p:nvSpPr>
        <p:spPr>
          <a:xfrm>
            <a:off x="1986254" y="3640925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61" y="28498"/>
                </a:lnTo>
                <a:lnTo>
                  <a:pt x="9461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0" name="object 90"/>
          <p:cNvSpPr/>
          <p:nvPr/>
        </p:nvSpPr>
        <p:spPr>
          <a:xfrm>
            <a:off x="2005202" y="3640925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61" y="28498"/>
                </a:lnTo>
                <a:lnTo>
                  <a:pt x="9461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1"/>
          <p:cNvSpPr/>
          <p:nvPr/>
        </p:nvSpPr>
        <p:spPr>
          <a:xfrm>
            <a:off x="2024138" y="3640925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74" y="28498"/>
                </a:lnTo>
                <a:lnTo>
                  <a:pt x="9474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2" name="object 92"/>
          <p:cNvSpPr/>
          <p:nvPr/>
        </p:nvSpPr>
        <p:spPr>
          <a:xfrm>
            <a:off x="2043074" y="3640925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74" y="28498"/>
                </a:lnTo>
                <a:lnTo>
                  <a:pt x="9474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3" name="object 93"/>
          <p:cNvSpPr/>
          <p:nvPr/>
        </p:nvSpPr>
        <p:spPr>
          <a:xfrm>
            <a:off x="2062035" y="3640925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61" y="28498"/>
                </a:lnTo>
                <a:lnTo>
                  <a:pt x="9461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4" name="object 94"/>
          <p:cNvSpPr/>
          <p:nvPr/>
        </p:nvSpPr>
        <p:spPr>
          <a:xfrm>
            <a:off x="1957832" y="3788105"/>
            <a:ext cx="255904" cy="0"/>
          </a:xfrm>
          <a:custGeom>
            <a:avLst/>
            <a:gdLst/>
            <a:ahLst/>
            <a:cxnLst/>
            <a:rect l="l" t="t" r="r" b="b"/>
            <a:pathLst>
              <a:path w="255905">
                <a:moveTo>
                  <a:pt x="0" y="0"/>
                </a:moveTo>
                <a:lnTo>
                  <a:pt x="255727" y="0"/>
                </a:lnTo>
              </a:path>
            </a:pathLst>
          </a:custGeom>
          <a:ln w="10160">
            <a:solidFill>
              <a:srgbClr val="80828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5" name="object 95"/>
          <p:cNvSpPr/>
          <p:nvPr/>
        </p:nvSpPr>
        <p:spPr>
          <a:xfrm>
            <a:off x="1957832" y="3716985"/>
            <a:ext cx="9525" cy="66040"/>
          </a:xfrm>
          <a:custGeom>
            <a:avLst/>
            <a:gdLst/>
            <a:ahLst/>
            <a:cxnLst/>
            <a:rect l="l" t="t" r="r" b="b"/>
            <a:pathLst>
              <a:path w="9525" h="66039">
                <a:moveTo>
                  <a:pt x="0" y="66039"/>
                </a:moveTo>
                <a:lnTo>
                  <a:pt x="9474" y="66039"/>
                </a:lnTo>
                <a:lnTo>
                  <a:pt x="9474" y="0"/>
                </a:lnTo>
                <a:lnTo>
                  <a:pt x="0" y="0"/>
                </a:lnTo>
                <a:lnTo>
                  <a:pt x="0" y="6603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6" name="object 96"/>
          <p:cNvSpPr/>
          <p:nvPr/>
        </p:nvSpPr>
        <p:spPr>
          <a:xfrm>
            <a:off x="1957832" y="3711905"/>
            <a:ext cx="255904" cy="0"/>
          </a:xfrm>
          <a:custGeom>
            <a:avLst/>
            <a:gdLst/>
            <a:ahLst/>
            <a:cxnLst/>
            <a:rect l="l" t="t" r="r" b="b"/>
            <a:pathLst>
              <a:path w="255905">
                <a:moveTo>
                  <a:pt x="0" y="0"/>
                </a:moveTo>
                <a:lnTo>
                  <a:pt x="255727" y="0"/>
                </a:lnTo>
              </a:path>
            </a:pathLst>
          </a:custGeom>
          <a:ln w="10160">
            <a:solidFill>
              <a:srgbClr val="80828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7" name="object 97"/>
          <p:cNvSpPr/>
          <p:nvPr/>
        </p:nvSpPr>
        <p:spPr>
          <a:xfrm>
            <a:off x="2204085" y="3716921"/>
            <a:ext cx="9525" cy="66675"/>
          </a:xfrm>
          <a:custGeom>
            <a:avLst/>
            <a:gdLst/>
            <a:ahLst/>
            <a:cxnLst/>
            <a:rect l="l" t="t" r="r" b="b"/>
            <a:pathLst>
              <a:path w="9525" h="66675">
                <a:moveTo>
                  <a:pt x="9474" y="0"/>
                </a:moveTo>
                <a:lnTo>
                  <a:pt x="0" y="0"/>
                </a:lnTo>
                <a:lnTo>
                  <a:pt x="0" y="66484"/>
                </a:lnTo>
                <a:lnTo>
                  <a:pt x="9474" y="66484"/>
                </a:lnTo>
                <a:lnTo>
                  <a:pt x="9474" y="0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8" name="object 98"/>
          <p:cNvSpPr/>
          <p:nvPr/>
        </p:nvSpPr>
        <p:spPr>
          <a:xfrm>
            <a:off x="1976780" y="3788143"/>
            <a:ext cx="9525" cy="19050"/>
          </a:xfrm>
          <a:custGeom>
            <a:avLst/>
            <a:gdLst/>
            <a:ahLst/>
            <a:cxnLst/>
            <a:rect l="l" t="t" r="r" b="b"/>
            <a:pathLst>
              <a:path w="9525" h="19050">
                <a:moveTo>
                  <a:pt x="0" y="18999"/>
                </a:moveTo>
                <a:lnTo>
                  <a:pt x="9474" y="18999"/>
                </a:lnTo>
                <a:lnTo>
                  <a:pt x="9474" y="0"/>
                </a:lnTo>
                <a:lnTo>
                  <a:pt x="0" y="0"/>
                </a:lnTo>
                <a:lnTo>
                  <a:pt x="0" y="189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9" name="object 99"/>
          <p:cNvSpPr/>
          <p:nvPr/>
        </p:nvSpPr>
        <p:spPr>
          <a:xfrm>
            <a:off x="2185136" y="3788143"/>
            <a:ext cx="9525" cy="19050"/>
          </a:xfrm>
          <a:custGeom>
            <a:avLst/>
            <a:gdLst/>
            <a:ahLst/>
            <a:cxnLst/>
            <a:rect l="l" t="t" r="r" b="b"/>
            <a:pathLst>
              <a:path w="9525" h="19050">
                <a:moveTo>
                  <a:pt x="0" y="18999"/>
                </a:moveTo>
                <a:lnTo>
                  <a:pt x="9474" y="18999"/>
                </a:lnTo>
                <a:lnTo>
                  <a:pt x="9474" y="0"/>
                </a:lnTo>
                <a:lnTo>
                  <a:pt x="0" y="0"/>
                </a:lnTo>
                <a:lnTo>
                  <a:pt x="0" y="189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0" name="object 100"/>
          <p:cNvSpPr/>
          <p:nvPr/>
        </p:nvSpPr>
        <p:spPr>
          <a:xfrm>
            <a:off x="1986254" y="3735908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61" y="28498"/>
                </a:lnTo>
                <a:lnTo>
                  <a:pt x="9461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1" name="object 101"/>
          <p:cNvSpPr/>
          <p:nvPr/>
        </p:nvSpPr>
        <p:spPr>
          <a:xfrm>
            <a:off x="2005202" y="3735908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61" y="28498"/>
                </a:lnTo>
                <a:lnTo>
                  <a:pt x="9461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2"/>
          <p:cNvSpPr/>
          <p:nvPr/>
        </p:nvSpPr>
        <p:spPr>
          <a:xfrm>
            <a:off x="2024138" y="3735908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74" y="28498"/>
                </a:lnTo>
                <a:lnTo>
                  <a:pt x="9474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3"/>
          <p:cNvSpPr/>
          <p:nvPr/>
        </p:nvSpPr>
        <p:spPr>
          <a:xfrm>
            <a:off x="2043074" y="3735908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74" y="28498"/>
                </a:lnTo>
                <a:lnTo>
                  <a:pt x="9474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4"/>
          <p:cNvSpPr/>
          <p:nvPr/>
        </p:nvSpPr>
        <p:spPr>
          <a:xfrm>
            <a:off x="2062035" y="3735908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61" y="28498"/>
                </a:lnTo>
                <a:lnTo>
                  <a:pt x="9461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5"/>
          <p:cNvSpPr/>
          <p:nvPr/>
        </p:nvSpPr>
        <p:spPr>
          <a:xfrm>
            <a:off x="2123579" y="3745407"/>
            <a:ext cx="9525" cy="9525"/>
          </a:xfrm>
          <a:custGeom>
            <a:avLst/>
            <a:gdLst/>
            <a:ahLst/>
            <a:cxnLst/>
            <a:rect l="l" t="t" r="r" b="b"/>
            <a:pathLst>
              <a:path w="9525" h="9525">
                <a:moveTo>
                  <a:pt x="0" y="9499"/>
                </a:moveTo>
                <a:lnTo>
                  <a:pt x="9474" y="9499"/>
                </a:lnTo>
                <a:lnTo>
                  <a:pt x="9474" y="0"/>
                </a:lnTo>
                <a:lnTo>
                  <a:pt x="0" y="0"/>
                </a:lnTo>
                <a:lnTo>
                  <a:pt x="0" y="94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06"/>
          <p:cNvSpPr/>
          <p:nvPr/>
        </p:nvSpPr>
        <p:spPr>
          <a:xfrm>
            <a:off x="2104644" y="3745407"/>
            <a:ext cx="9525" cy="9525"/>
          </a:xfrm>
          <a:custGeom>
            <a:avLst/>
            <a:gdLst/>
            <a:ahLst/>
            <a:cxnLst/>
            <a:rect l="l" t="t" r="r" b="b"/>
            <a:pathLst>
              <a:path w="9525" h="9525">
                <a:moveTo>
                  <a:pt x="0" y="9499"/>
                </a:moveTo>
                <a:lnTo>
                  <a:pt x="9474" y="9499"/>
                </a:lnTo>
                <a:lnTo>
                  <a:pt x="9474" y="0"/>
                </a:lnTo>
                <a:lnTo>
                  <a:pt x="0" y="0"/>
                </a:lnTo>
                <a:lnTo>
                  <a:pt x="0" y="94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07"/>
          <p:cNvSpPr/>
          <p:nvPr/>
        </p:nvSpPr>
        <p:spPr>
          <a:xfrm>
            <a:off x="2085695" y="3745407"/>
            <a:ext cx="9525" cy="9525"/>
          </a:xfrm>
          <a:custGeom>
            <a:avLst/>
            <a:gdLst/>
            <a:ahLst/>
            <a:cxnLst/>
            <a:rect l="l" t="t" r="r" b="b"/>
            <a:pathLst>
              <a:path w="9525" h="9525">
                <a:moveTo>
                  <a:pt x="0" y="9499"/>
                </a:moveTo>
                <a:lnTo>
                  <a:pt x="9474" y="9499"/>
                </a:lnTo>
                <a:lnTo>
                  <a:pt x="9474" y="0"/>
                </a:lnTo>
                <a:lnTo>
                  <a:pt x="0" y="0"/>
                </a:lnTo>
                <a:lnTo>
                  <a:pt x="0" y="94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08"/>
          <p:cNvSpPr/>
          <p:nvPr/>
        </p:nvSpPr>
        <p:spPr>
          <a:xfrm>
            <a:off x="1957832" y="3883355"/>
            <a:ext cx="255904" cy="0"/>
          </a:xfrm>
          <a:custGeom>
            <a:avLst/>
            <a:gdLst/>
            <a:ahLst/>
            <a:cxnLst/>
            <a:rect l="l" t="t" r="r" b="b"/>
            <a:pathLst>
              <a:path w="255905">
                <a:moveTo>
                  <a:pt x="0" y="0"/>
                </a:moveTo>
                <a:lnTo>
                  <a:pt x="255727" y="0"/>
                </a:lnTo>
              </a:path>
            </a:pathLst>
          </a:custGeom>
          <a:ln w="10160">
            <a:solidFill>
              <a:srgbClr val="80828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9" name="object 109"/>
          <p:cNvSpPr/>
          <p:nvPr/>
        </p:nvSpPr>
        <p:spPr>
          <a:xfrm>
            <a:off x="1957832" y="3812235"/>
            <a:ext cx="9525" cy="66040"/>
          </a:xfrm>
          <a:custGeom>
            <a:avLst/>
            <a:gdLst/>
            <a:ahLst/>
            <a:cxnLst/>
            <a:rect l="l" t="t" r="r" b="b"/>
            <a:pathLst>
              <a:path w="9525" h="66039">
                <a:moveTo>
                  <a:pt x="0" y="66039"/>
                </a:moveTo>
                <a:lnTo>
                  <a:pt x="9474" y="66039"/>
                </a:lnTo>
                <a:lnTo>
                  <a:pt x="9474" y="0"/>
                </a:lnTo>
                <a:lnTo>
                  <a:pt x="0" y="0"/>
                </a:lnTo>
                <a:lnTo>
                  <a:pt x="0" y="6603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110"/>
          <p:cNvSpPr/>
          <p:nvPr/>
        </p:nvSpPr>
        <p:spPr>
          <a:xfrm>
            <a:off x="1957832" y="3807155"/>
            <a:ext cx="255904" cy="0"/>
          </a:xfrm>
          <a:custGeom>
            <a:avLst/>
            <a:gdLst/>
            <a:ahLst/>
            <a:cxnLst/>
            <a:rect l="l" t="t" r="r" b="b"/>
            <a:pathLst>
              <a:path w="255905">
                <a:moveTo>
                  <a:pt x="0" y="0"/>
                </a:moveTo>
                <a:lnTo>
                  <a:pt x="255727" y="0"/>
                </a:lnTo>
              </a:path>
            </a:pathLst>
          </a:custGeom>
          <a:ln w="10160">
            <a:solidFill>
              <a:srgbClr val="80828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111"/>
          <p:cNvSpPr/>
          <p:nvPr/>
        </p:nvSpPr>
        <p:spPr>
          <a:xfrm>
            <a:off x="2204085" y="3811892"/>
            <a:ext cx="9525" cy="66675"/>
          </a:xfrm>
          <a:custGeom>
            <a:avLst/>
            <a:gdLst/>
            <a:ahLst/>
            <a:cxnLst/>
            <a:rect l="l" t="t" r="r" b="b"/>
            <a:pathLst>
              <a:path w="9525" h="66675">
                <a:moveTo>
                  <a:pt x="9474" y="0"/>
                </a:moveTo>
                <a:lnTo>
                  <a:pt x="0" y="0"/>
                </a:lnTo>
                <a:lnTo>
                  <a:pt x="0" y="66484"/>
                </a:lnTo>
                <a:lnTo>
                  <a:pt x="9474" y="66484"/>
                </a:lnTo>
                <a:lnTo>
                  <a:pt x="9474" y="0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2" name="object 112"/>
          <p:cNvSpPr/>
          <p:nvPr/>
        </p:nvSpPr>
        <p:spPr>
          <a:xfrm>
            <a:off x="1976780" y="3883126"/>
            <a:ext cx="9525" cy="33655"/>
          </a:xfrm>
          <a:custGeom>
            <a:avLst/>
            <a:gdLst/>
            <a:ahLst/>
            <a:cxnLst/>
            <a:rect l="l" t="t" r="r" b="b"/>
            <a:pathLst>
              <a:path w="9525" h="33654">
                <a:moveTo>
                  <a:pt x="0" y="33248"/>
                </a:moveTo>
                <a:lnTo>
                  <a:pt x="9474" y="33248"/>
                </a:lnTo>
                <a:lnTo>
                  <a:pt x="9474" y="0"/>
                </a:lnTo>
                <a:lnTo>
                  <a:pt x="0" y="0"/>
                </a:lnTo>
                <a:lnTo>
                  <a:pt x="0" y="3324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113"/>
          <p:cNvSpPr/>
          <p:nvPr/>
        </p:nvSpPr>
        <p:spPr>
          <a:xfrm>
            <a:off x="2185136" y="3883126"/>
            <a:ext cx="9525" cy="33655"/>
          </a:xfrm>
          <a:custGeom>
            <a:avLst/>
            <a:gdLst/>
            <a:ahLst/>
            <a:cxnLst/>
            <a:rect l="l" t="t" r="r" b="b"/>
            <a:pathLst>
              <a:path w="9525" h="33654">
                <a:moveTo>
                  <a:pt x="0" y="33248"/>
                </a:moveTo>
                <a:lnTo>
                  <a:pt x="9474" y="33248"/>
                </a:lnTo>
                <a:lnTo>
                  <a:pt x="9474" y="0"/>
                </a:lnTo>
                <a:lnTo>
                  <a:pt x="0" y="0"/>
                </a:lnTo>
                <a:lnTo>
                  <a:pt x="0" y="3324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114"/>
          <p:cNvSpPr/>
          <p:nvPr/>
        </p:nvSpPr>
        <p:spPr>
          <a:xfrm>
            <a:off x="1986254" y="3830878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61" y="28498"/>
                </a:lnTo>
                <a:lnTo>
                  <a:pt x="9461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115"/>
          <p:cNvSpPr/>
          <p:nvPr/>
        </p:nvSpPr>
        <p:spPr>
          <a:xfrm>
            <a:off x="2005202" y="3830878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61" y="28498"/>
                </a:lnTo>
                <a:lnTo>
                  <a:pt x="9461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6" name="object 116"/>
          <p:cNvSpPr/>
          <p:nvPr/>
        </p:nvSpPr>
        <p:spPr>
          <a:xfrm>
            <a:off x="2024138" y="3830878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74" y="28498"/>
                </a:lnTo>
                <a:lnTo>
                  <a:pt x="9474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7" name="object 117"/>
          <p:cNvSpPr/>
          <p:nvPr/>
        </p:nvSpPr>
        <p:spPr>
          <a:xfrm>
            <a:off x="2043074" y="3830878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74" y="28498"/>
                </a:lnTo>
                <a:lnTo>
                  <a:pt x="9474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118"/>
          <p:cNvSpPr/>
          <p:nvPr/>
        </p:nvSpPr>
        <p:spPr>
          <a:xfrm>
            <a:off x="2062035" y="3830878"/>
            <a:ext cx="9525" cy="28575"/>
          </a:xfrm>
          <a:custGeom>
            <a:avLst/>
            <a:gdLst/>
            <a:ahLst/>
            <a:cxnLst/>
            <a:rect l="l" t="t" r="r" b="b"/>
            <a:pathLst>
              <a:path w="9525" h="28575">
                <a:moveTo>
                  <a:pt x="0" y="28498"/>
                </a:moveTo>
                <a:lnTo>
                  <a:pt x="9461" y="28498"/>
                </a:lnTo>
                <a:lnTo>
                  <a:pt x="9461" y="0"/>
                </a:lnTo>
                <a:lnTo>
                  <a:pt x="0" y="0"/>
                </a:lnTo>
                <a:lnTo>
                  <a:pt x="0" y="28498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119"/>
          <p:cNvSpPr/>
          <p:nvPr/>
        </p:nvSpPr>
        <p:spPr>
          <a:xfrm>
            <a:off x="2147258" y="3731163"/>
            <a:ext cx="38100" cy="38100"/>
          </a:xfrm>
          <a:custGeom>
            <a:avLst/>
            <a:gdLst/>
            <a:ahLst/>
            <a:cxnLst/>
            <a:rect l="l" t="t" r="r" b="b"/>
            <a:pathLst>
              <a:path w="38100" h="38100">
                <a:moveTo>
                  <a:pt x="18948" y="0"/>
                </a:moveTo>
                <a:lnTo>
                  <a:pt x="11492" y="1466"/>
                </a:lnTo>
                <a:lnTo>
                  <a:pt x="5478" y="5494"/>
                </a:lnTo>
                <a:lnTo>
                  <a:pt x="1462" y="11524"/>
                </a:lnTo>
                <a:lnTo>
                  <a:pt x="0" y="18999"/>
                </a:lnTo>
                <a:lnTo>
                  <a:pt x="1462" y="26471"/>
                </a:lnTo>
                <a:lnTo>
                  <a:pt x="5478" y="32497"/>
                </a:lnTo>
                <a:lnTo>
                  <a:pt x="11492" y="36521"/>
                </a:lnTo>
                <a:lnTo>
                  <a:pt x="18948" y="37985"/>
                </a:lnTo>
                <a:lnTo>
                  <a:pt x="26402" y="36521"/>
                </a:lnTo>
                <a:lnTo>
                  <a:pt x="32411" y="32497"/>
                </a:lnTo>
                <a:lnTo>
                  <a:pt x="35074" y="28498"/>
                </a:lnTo>
                <a:lnTo>
                  <a:pt x="13030" y="28498"/>
                </a:lnTo>
                <a:lnTo>
                  <a:pt x="9474" y="23748"/>
                </a:lnTo>
                <a:lnTo>
                  <a:pt x="9474" y="13055"/>
                </a:lnTo>
                <a:lnTo>
                  <a:pt x="13030" y="9499"/>
                </a:lnTo>
                <a:lnTo>
                  <a:pt x="35076" y="9499"/>
                </a:lnTo>
                <a:lnTo>
                  <a:pt x="32411" y="5494"/>
                </a:lnTo>
                <a:lnTo>
                  <a:pt x="26402" y="1466"/>
                </a:lnTo>
                <a:lnTo>
                  <a:pt x="18948" y="0"/>
                </a:lnTo>
                <a:close/>
              </a:path>
              <a:path w="38100" h="38100">
                <a:moveTo>
                  <a:pt x="35076" y="9499"/>
                </a:moveTo>
                <a:lnTo>
                  <a:pt x="23685" y="9499"/>
                </a:lnTo>
                <a:lnTo>
                  <a:pt x="28422" y="13055"/>
                </a:lnTo>
                <a:lnTo>
                  <a:pt x="28422" y="23748"/>
                </a:lnTo>
                <a:lnTo>
                  <a:pt x="23685" y="28498"/>
                </a:lnTo>
                <a:lnTo>
                  <a:pt x="35074" y="28498"/>
                </a:lnTo>
                <a:lnTo>
                  <a:pt x="36423" y="26471"/>
                </a:lnTo>
                <a:lnTo>
                  <a:pt x="37884" y="18999"/>
                </a:lnTo>
                <a:lnTo>
                  <a:pt x="36423" y="11524"/>
                </a:lnTo>
                <a:lnTo>
                  <a:pt x="35076" y="94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20"/>
          <p:cNvSpPr/>
          <p:nvPr/>
        </p:nvSpPr>
        <p:spPr>
          <a:xfrm>
            <a:off x="2123579" y="3840391"/>
            <a:ext cx="9525" cy="9525"/>
          </a:xfrm>
          <a:custGeom>
            <a:avLst/>
            <a:gdLst/>
            <a:ahLst/>
            <a:cxnLst/>
            <a:rect l="l" t="t" r="r" b="b"/>
            <a:pathLst>
              <a:path w="9525" h="9525">
                <a:moveTo>
                  <a:pt x="0" y="9499"/>
                </a:moveTo>
                <a:lnTo>
                  <a:pt x="9474" y="9499"/>
                </a:lnTo>
                <a:lnTo>
                  <a:pt x="9474" y="0"/>
                </a:lnTo>
                <a:lnTo>
                  <a:pt x="0" y="0"/>
                </a:lnTo>
                <a:lnTo>
                  <a:pt x="0" y="94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1" name="object 121"/>
          <p:cNvSpPr/>
          <p:nvPr/>
        </p:nvSpPr>
        <p:spPr>
          <a:xfrm>
            <a:off x="2104644" y="3840391"/>
            <a:ext cx="9525" cy="9525"/>
          </a:xfrm>
          <a:custGeom>
            <a:avLst/>
            <a:gdLst/>
            <a:ahLst/>
            <a:cxnLst/>
            <a:rect l="l" t="t" r="r" b="b"/>
            <a:pathLst>
              <a:path w="9525" h="9525">
                <a:moveTo>
                  <a:pt x="0" y="9499"/>
                </a:moveTo>
                <a:lnTo>
                  <a:pt x="9474" y="9499"/>
                </a:lnTo>
                <a:lnTo>
                  <a:pt x="9474" y="0"/>
                </a:lnTo>
                <a:lnTo>
                  <a:pt x="0" y="0"/>
                </a:lnTo>
                <a:lnTo>
                  <a:pt x="0" y="94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2" name="object 122"/>
          <p:cNvSpPr/>
          <p:nvPr/>
        </p:nvSpPr>
        <p:spPr>
          <a:xfrm>
            <a:off x="2085695" y="3840391"/>
            <a:ext cx="9525" cy="9525"/>
          </a:xfrm>
          <a:custGeom>
            <a:avLst/>
            <a:gdLst/>
            <a:ahLst/>
            <a:cxnLst/>
            <a:rect l="l" t="t" r="r" b="b"/>
            <a:pathLst>
              <a:path w="9525" h="9525">
                <a:moveTo>
                  <a:pt x="0" y="9499"/>
                </a:moveTo>
                <a:lnTo>
                  <a:pt x="9474" y="9499"/>
                </a:lnTo>
                <a:lnTo>
                  <a:pt x="9474" y="0"/>
                </a:lnTo>
                <a:lnTo>
                  <a:pt x="0" y="0"/>
                </a:lnTo>
                <a:lnTo>
                  <a:pt x="0" y="94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3" name="object 123"/>
          <p:cNvSpPr/>
          <p:nvPr/>
        </p:nvSpPr>
        <p:spPr>
          <a:xfrm>
            <a:off x="2147258" y="3826140"/>
            <a:ext cx="38100" cy="38100"/>
          </a:xfrm>
          <a:custGeom>
            <a:avLst/>
            <a:gdLst/>
            <a:ahLst/>
            <a:cxnLst/>
            <a:rect l="l" t="t" r="r" b="b"/>
            <a:pathLst>
              <a:path w="38100" h="38100">
                <a:moveTo>
                  <a:pt x="18948" y="0"/>
                </a:moveTo>
                <a:lnTo>
                  <a:pt x="11492" y="1466"/>
                </a:lnTo>
                <a:lnTo>
                  <a:pt x="5478" y="5494"/>
                </a:lnTo>
                <a:lnTo>
                  <a:pt x="1462" y="11524"/>
                </a:lnTo>
                <a:lnTo>
                  <a:pt x="0" y="18999"/>
                </a:lnTo>
                <a:lnTo>
                  <a:pt x="1462" y="26471"/>
                </a:lnTo>
                <a:lnTo>
                  <a:pt x="5478" y="32497"/>
                </a:lnTo>
                <a:lnTo>
                  <a:pt x="11492" y="36521"/>
                </a:lnTo>
                <a:lnTo>
                  <a:pt x="18948" y="37985"/>
                </a:lnTo>
                <a:lnTo>
                  <a:pt x="26402" y="36521"/>
                </a:lnTo>
                <a:lnTo>
                  <a:pt x="32411" y="32497"/>
                </a:lnTo>
                <a:lnTo>
                  <a:pt x="35074" y="28498"/>
                </a:lnTo>
                <a:lnTo>
                  <a:pt x="13030" y="28498"/>
                </a:lnTo>
                <a:lnTo>
                  <a:pt x="9474" y="23748"/>
                </a:lnTo>
                <a:lnTo>
                  <a:pt x="9474" y="13068"/>
                </a:lnTo>
                <a:lnTo>
                  <a:pt x="13030" y="9499"/>
                </a:lnTo>
                <a:lnTo>
                  <a:pt x="35076" y="9499"/>
                </a:lnTo>
                <a:lnTo>
                  <a:pt x="32411" y="5494"/>
                </a:lnTo>
                <a:lnTo>
                  <a:pt x="26402" y="1466"/>
                </a:lnTo>
                <a:lnTo>
                  <a:pt x="18948" y="0"/>
                </a:lnTo>
                <a:close/>
              </a:path>
              <a:path w="38100" h="38100">
                <a:moveTo>
                  <a:pt x="35076" y="9499"/>
                </a:moveTo>
                <a:lnTo>
                  <a:pt x="23685" y="9499"/>
                </a:lnTo>
                <a:lnTo>
                  <a:pt x="28422" y="13068"/>
                </a:lnTo>
                <a:lnTo>
                  <a:pt x="28422" y="23748"/>
                </a:lnTo>
                <a:lnTo>
                  <a:pt x="23685" y="28498"/>
                </a:lnTo>
                <a:lnTo>
                  <a:pt x="35074" y="28498"/>
                </a:lnTo>
                <a:lnTo>
                  <a:pt x="36423" y="26471"/>
                </a:lnTo>
                <a:lnTo>
                  <a:pt x="37884" y="18999"/>
                </a:lnTo>
                <a:lnTo>
                  <a:pt x="36423" y="11524"/>
                </a:lnTo>
                <a:lnTo>
                  <a:pt x="35076" y="94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4" name="object 124"/>
          <p:cNvSpPr/>
          <p:nvPr/>
        </p:nvSpPr>
        <p:spPr>
          <a:xfrm>
            <a:off x="2123579" y="3650437"/>
            <a:ext cx="9525" cy="9525"/>
          </a:xfrm>
          <a:custGeom>
            <a:avLst/>
            <a:gdLst/>
            <a:ahLst/>
            <a:cxnLst/>
            <a:rect l="l" t="t" r="r" b="b"/>
            <a:pathLst>
              <a:path w="9525" h="9525">
                <a:moveTo>
                  <a:pt x="0" y="9486"/>
                </a:moveTo>
                <a:lnTo>
                  <a:pt x="9474" y="9486"/>
                </a:lnTo>
                <a:lnTo>
                  <a:pt x="9474" y="0"/>
                </a:lnTo>
                <a:lnTo>
                  <a:pt x="0" y="0"/>
                </a:lnTo>
                <a:lnTo>
                  <a:pt x="0" y="9486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5" name="object 125"/>
          <p:cNvSpPr/>
          <p:nvPr/>
        </p:nvSpPr>
        <p:spPr>
          <a:xfrm>
            <a:off x="2104644" y="3650437"/>
            <a:ext cx="9525" cy="9525"/>
          </a:xfrm>
          <a:custGeom>
            <a:avLst/>
            <a:gdLst/>
            <a:ahLst/>
            <a:cxnLst/>
            <a:rect l="l" t="t" r="r" b="b"/>
            <a:pathLst>
              <a:path w="9525" h="9525">
                <a:moveTo>
                  <a:pt x="0" y="9486"/>
                </a:moveTo>
                <a:lnTo>
                  <a:pt x="9474" y="9486"/>
                </a:lnTo>
                <a:lnTo>
                  <a:pt x="9474" y="0"/>
                </a:lnTo>
                <a:lnTo>
                  <a:pt x="0" y="0"/>
                </a:lnTo>
                <a:lnTo>
                  <a:pt x="0" y="9486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6" name="object 126"/>
          <p:cNvSpPr/>
          <p:nvPr/>
        </p:nvSpPr>
        <p:spPr>
          <a:xfrm>
            <a:off x="2085695" y="3650437"/>
            <a:ext cx="9525" cy="9525"/>
          </a:xfrm>
          <a:custGeom>
            <a:avLst/>
            <a:gdLst/>
            <a:ahLst/>
            <a:cxnLst/>
            <a:rect l="l" t="t" r="r" b="b"/>
            <a:pathLst>
              <a:path w="9525" h="9525">
                <a:moveTo>
                  <a:pt x="0" y="9486"/>
                </a:moveTo>
                <a:lnTo>
                  <a:pt x="9474" y="9486"/>
                </a:lnTo>
                <a:lnTo>
                  <a:pt x="9474" y="0"/>
                </a:lnTo>
                <a:lnTo>
                  <a:pt x="0" y="0"/>
                </a:lnTo>
                <a:lnTo>
                  <a:pt x="0" y="9486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7" name="object 127"/>
          <p:cNvSpPr/>
          <p:nvPr/>
        </p:nvSpPr>
        <p:spPr>
          <a:xfrm>
            <a:off x="2147258" y="3636186"/>
            <a:ext cx="38100" cy="38100"/>
          </a:xfrm>
          <a:custGeom>
            <a:avLst/>
            <a:gdLst/>
            <a:ahLst/>
            <a:cxnLst/>
            <a:rect l="l" t="t" r="r" b="b"/>
            <a:pathLst>
              <a:path w="38100" h="38100">
                <a:moveTo>
                  <a:pt x="18948" y="0"/>
                </a:moveTo>
                <a:lnTo>
                  <a:pt x="11492" y="1466"/>
                </a:lnTo>
                <a:lnTo>
                  <a:pt x="5478" y="5494"/>
                </a:lnTo>
                <a:lnTo>
                  <a:pt x="1462" y="11524"/>
                </a:lnTo>
                <a:lnTo>
                  <a:pt x="0" y="18999"/>
                </a:lnTo>
                <a:lnTo>
                  <a:pt x="1462" y="26473"/>
                </a:lnTo>
                <a:lnTo>
                  <a:pt x="5478" y="32504"/>
                </a:lnTo>
                <a:lnTo>
                  <a:pt x="11492" y="36531"/>
                </a:lnTo>
                <a:lnTo>
                  <a:pt x="18948" y="37998"/>
                </a:lnTo>
                <a:lnTo>
                  <a:pt x="26402" y="36531"/>
                </a:lnTo>
                <a:lnTo>
                  <a:pt x="32411" y="32504"/>
                </a:lnTo>
                <a:lnTo>
                  <a:pt x="35076" y="28498"/>
                </a:lnTo>
                <a:lnTo>
                  <a:pt x="13030" y="28498"/>
                </a:lnTo>
                <a:lnTo>
                  <a:pt x="9474" y="23748"/>
                </a:lnTo>
                <a:lnTo>
                  <a:pt x="9474" y="13068"/>
                </a:lnTo>
                <a:lnTo>
                  <a:pt x="13030" y="9499"/>
                </a:lnTo>
                <a:lnTo>
                  <a:pt x="35076" y="9499"/>
                </a:lnTo>
                <a:lnTo>
                  <a:pt x="32411" y="5494"/>
                </a:lnTo>
                <a:lnTo>
                  <a:pt x="26402" y="1466"/>
                </a:lnTo>
                <a:lnTo>
                  <a:pt x="18948" y="0"/>
                </a:lnTo>
                <a:close/>
              </a:path>
              <a:path w="38100" h="38100">
                <a:moveTo>
                  <a:pt x="35076" y="9499"/>
                </a:moveTo>
                <a:lnTo>
                  <a:pt x="23685" y="9499"/>
                </a:lnTo>
                <a:lnTo>
                  <a:pt x="28422" y="13068"/>
                </a:lnTo>
                <a:lnTo>
                  <a:pt x="28422" y="23748"/>
                </a:lnTo>
                <a:lnTo>
                  <a:pt x="23685" y="28498"/>
                </a:lnTo>
                <a:lnTo>
                  <a:pt x="35076" y="28498"/>
                </a:lnTo>
                <a:lnTo>
                  <a:pt x="36423" y="26473"/>
                </a:lnTo>
                <a:lnTo>
                  <a:pt x="37884" y="18999"/>
                </a:lnTo>
                <a:lnTo>
                  <a:pt x="36423" y="11524"/>
                </a:lnTo>
                <a:lnTo>
                  <a:pt x="35076" y="9499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8" name="object 128"/>
          <p:cNvSpPr/>
          <p:nvPr/>
        </p:nvSpPr>
        <p:spPr>
          <a:xfrm>
            <a:off x="1995728" y="3902125"/>
            <a:ext cx="180340" cy="0"/>
          </a:xfrm>
          <a:custGeom>
            <a:avLst/>
            <a:gdLst/>
            <a:ahLst/>
            <a:cxnLst/>
            <a:rect l="l" t="t" r="r" b="b"/>
            <a:pathLst>
              <a:path w="180339">
                <a:moveTo>
                  <a:pt x="0" y="0"/>
                </a:moveTo>
                <a:lnTo>
                  <a:pt x="179958" y="0"/>
                </a:lnTo>
              </a:path>
            </a:pathLst>
          </a:custGeom>
          <a:ln w="9499">
            <a:solidFill>
              <a:srgbClr val="80828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9" name="object 129"/>
          <p:cNvSpPr/>
          <p:nvPr/>
        </p:nvSpPr>
        <p:spPr>
          <a:xfrm>
            <a:off x="3684310" y="3609312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5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5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0" name="object 130"/>
          <p:cNvSpPr/>
          <p:nvPr/>
        </p:nvSpPr>
        <p:spPr>
          <a:xfrm>
            <a:off x="3896791" y="385813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39">
                <a:moveTo>
                  <a:pt x="0" y="52933"/>
                </a:moveTo>
                <a:lnTo>
                  <a:pt x="10629" y="52933"/>
                </a:lnTo>
                <a:lnTo>
                  <a:pt x="10629" y="0"/>
                </a:lnTo>
                <a:lnTo>
                  <a:pt x="0" y="0"/>
                </a:lnTo>
                <a:lnTo>
                  <a:pt x="0" y="52933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1" name="object 131"/>
          <p:cNvSpPr/>
          <p:nvPr/>
        </p:nvSpPr>
        <p:spPr>
          <a:xfrm>
            <a:off x="3875544" y="390578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8082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2" name="object 132"/>
          <p:cNvSpPr/>
          <p:nvPr/>
        </p:nvSpPr>
        <p:spPr>
          <a:xfrm>
            <a:off x="3875547" y="3815996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80828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3" name="object 133"/>
          <p:cNvSpPr/>
          <p:nvPr/>
        </p:nvSpPr>
        <p:spPr>
          <a:xfrm>
            <a:off x="3997733" y="364073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79"/>
                </a:lnTo>
              </a:path>
            </a:pathLst>
          </a:custGeom>
          <a:ln w="10617">
            <a:solidFill>
              <a:srgbClr val="80828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4" name="object 134"/>
          <p:cNvSpPr/>
          <p:nvPr/>
        </p:nvSpPr>
        <p:spPr>
          <a:xfrm>
            <a:off x="3705557" y="3635656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60">
            <a:solidFill>
              <a:srgbClr val="80828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5" name="object 135"/>
          <p:cNvSpPr/>
          <p:nvPr/>
        </p:nvSpPr>
        <p:spPr>
          <a:xfrm>
            <a:off x="3684308" y="3651656"/>
            <a:ext cx="297484" cy="264718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6" name="object 136"/>
          <p:cNvSpPr/>
          <p:nvPr/>
        </p:nvSpPr>
        <p:spPr>
          <a:xfrm>
            <a:off x="4581194" y="3639943"/>
            <a:ext cx="314794" cy="314906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0" name="object 140"/>
          <p:cNvSpPr/>
          <p:nvPr/>
        </p:nvSpPr>
        <p:spPr>
          <a:xfrm>
            <a:off x="8829623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52" y="564756"/>
                </a:lnTo>
                <a:lnTo>
                  <a:pt x="582752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1" name="object 141"/>
          <p:cNvSpPr/>
          <p:nvPr/>
        </p:nvSpPr>
        <p:spPr>
          <a:xfrm>
            <a:off x="8528863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2" name="object 142"/>
          <p:cNvSpPr/>
          <p:nvPr/>
        </p:nvSpPr>
        <p:spPr>
          <a:xfrm>
            <a:off x="10014013" y="93559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3" name="object 143"/>
          <p:cNvSpPr/>
          <p:nvPr/>
        </p:nvSpPr>
        <p:spPr>
          <a:xfrm>
            <a:off x="307111" y="3110623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4" name="object 144"/>
          <p:cNvSpPr/>
          <p:nvPr/>
        </p:nvSpPr>
        <p:spPr>
          <a:xfrm>
            <a:off x="6350" y="2819247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6" name="Рисунок 14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147" name="object 45">
            <a:extLst>
              <a:ext uri="{FF2B5EF4-FFF2-40B4-BE49-F238E27FC236}">
                <a16:creationId xmlns:a16="http://schemas.microsoft.com/office/drawing/2014/main" id="{1542BA75-7F6D-C14E-8A98-364ACB4A55D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1</a:t>
            </a:fld>
            <a:endParaRPr sz="1500" baseline="277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Этапы и преимущества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10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25981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/>
            <a:r>
              <a:rPr lang="ru-RU" sz="2800" b="1" dirty="0"/>
              <a:t>Третий</a:t>
            </a:r>
            <a:r>
              <a:rPr lang="ru-RU" sz="2800" dirty="0"/>
              <a:t> этап – интеграция в жизненный цикл ПО: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Добавление </a:t>
            </a:r>
            <a:r>
              <a:rPr lang="en" sz="2800" dirty="0"/>
              <a:t>CI-</a:t>
            </a:r>
            <a:r>
              <a:rPr lang="ru-RU" sz="2800" dirty="0"/>
              <a:t>сервера;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Контроль использования компонентов;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Улучшение процесса выпуска;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Получение лицензии и понимание безопасности компонентов.</a:t>
            </a:r>
          </a:p>
        </p:txBody>
      </p:sp>
    </p:spTree>
    <p:extLst>
      <p:ext uri="{BB962C8B-B14F-4D97-AF65-F5344CB8AC3E}">
        <p14:creationId xmlns:p14="http://schemas.microsoft.com/office/powerpoint/2010/main" val="1053801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Что такое </a:t>
            </a:r>
            <a:r>
              <a:rPr lang="ru-RU" spc="-10" dirty="0" err="1"/>
              <a:t>репозиторий</a:t>
            </a:r>
            <a:r>
              <a:rPr lang="ru-RU" spc="-10" dirty="0"/>
              <a:t>?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11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34599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Организованный контейнер для хранения и предоставления доступа к артефактам;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Использует координаты артефакта для формирования структуры </a:t>
            </a:r>
            <a:r>
              <a:rPr lang="ru-RU" sz="2800" dirty="0" err="1"/>
              <a:t>репозитория</a:t>
            </a:r>
            <a:r>
              <a:rPr lang="ru-RU" sz="2800" dirty="0"/>
              <a:t>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800" dirty="0"/>
          </a:p>
          <a:p>
            <a:pPr lvl="0"/>
            <a:r>
              <a:rPr lang="ru-RU" sz="2800" b="1" dirty="0"/>
              <a:t>Заметка</a:t>
            </a:r>
            <a:r>
              <a:rPr lang="ru-RU" sz="2800" dirty="0"/>
              <a:t>:</a:t>
            </a:r>
          </a:p>
          <a:p>
            <a:pPr lvl="0"/>
            <a:r>
              <a:rPr lang="ru-RU" sz="2800" dirty="0"/>
              <a:t>Менеджер </a:t>
            </a:r>
            <a:r>
              <a:rPr lang="ru-RU" sz="2800" dirty="0" err="1"/>
              <a:t>репозиториев</a:t>
            </a:r>
            <a:r>
              <a:rPr lang="ru-RU" sz="2800" dirty="0"/>
              <a:t> помогает с их администрированием и использованием.</a:t>
            </a:r>
          </a:p>
        </p:txBody>
      </p:sp>
    </p:spTree>
    <p:extLst>
      <p:ext uri="{BB962C8B-B14F-4D97-AF65-F5344CB8AC3E}">
        <p14:creationId xmlns:p14="http://schemas.microsoft.com/office/powerpoint/2010/main" val="585651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Задачи менеджера </a:t>
            </a:r>
            <a:r>
              <a:rPr lang="ru-RU" spc="-10" dirty="0" err="1"/>
              <a:t>репозиториев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12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3890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 err="1"/>
              <a:t>Проксирование</a:t>
            </a:r>
            <a:r>
              <a:rPr lang="ru-RU" sz="2800" dirty="0"/>
              <a:t> и управление доступом к публичным </a:t>
            </a:r>
            <a:r>
              <a:rPr lang="ru-RU" sz="2800" dirty="0" err="1"/>
              <a:t>репозиториям</a:t>
            </a:r>
            <a:r>
              <a:rPr lang="ru-RU" sz="2800" dirty="0"/>
              <a:t>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Хранение компонентов, которых нет в общедоступных </a:t>
            </a:r>
            <a:r>
              <a:rPr lang="ru-RU" sz="2800" dirty="0" err="1"/>
              <a:t>репозиториях</a:t>
            </a:r>
            <a:r>
              <a:rPr lang="ru-RU" sz="2800" dirty="0"/>
              <a:t>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Управление релизами и </a:t>
            </a:r>
            <a:r>
              <a:rPr lang="ru-RU" sz="2800" dirty="0" err="1"/>
              <a:t>снэпшотами</a:t>
            </a:r>
            <a:r>
              <a:rPr lang="ru-RU" sz="2800" dirty="0"/>
              <a:t>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Контроль доступных и разрешенных зависимостей;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Облегчение внутреннего взаимодействия между компонентами и командами разработки.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119221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Преимущества использования менеджера </a:t>
            </a:r>
            <a:r>
              <a:rPr lang="ru-RU" spc="-10" dirty="0" err="1"/>
              <a:t>репозиториев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13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30290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Ускорение процесса разработки ПО;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Предсказуемость;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Возможность контроля и аудита - все компоненты под вашим контролем;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Улучшенное управление сторонними артефактами;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Делает возможным распространение компонентов.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76826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 err="1"/>
              <a:t>Проксирование</a:t>
            </a:r>
            <a:r>
              <a:rPr lang="ru-RU" spc="-10" dirty="0"/>
              <a:t> внешних </a:t>
            </a:r>
            <a:r>
              <a:rPr lang="ru-RU" spc="-10" dirty="0" err="1"/>
              <a:t>репозиториев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14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3890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/>
            <a:r>
              <a:rPr lang="ru-RU" sz="2800" dirty="0"/>
              <a:t>Публичная группа </a:t>
            </a:r>
            <a:r>
              <a:rPr lang="ru-RU" sz="2800" dirty="0" err="1"/>
              <a:t>репозиториев</a:t>
            </a:r>
            <a:r>
              <a:rPr lang="ru-RU" sz="2800" dirty="0"/>
              <a:t> открыта для пользователей: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Может быть централизованно изменена для всех пользователей;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Учитывает права доступа аккаунтов.</a:t>
            </a:r>
          </a:p>
          <a:p>
            <a:pPr lvl="0"/>
            <a:r>
              <a:rPr lang="ru-RU" sz="2800" b="1" dirty="0"/>
              <a:t>Примеры</a:t>
            </a:r>
            <a:r>
              <a:rPr lang="ru-RU" sz="2800" dirty="0"/>
              <a:t>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Добавление дополнительного внешнего прокси-</a:t>
            </a:r>
            <a:r>
              <a:rPr lang="ru-RU" sz="2800" dirty="0" err="1"/>
              <a:t>репозитория</a:t>
            </a:r>
            <a:r>
              <a:rPr lang="ru-RU" sz="2800" dirty="0"/>
              <a:t>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Добавление внутреннего </a:t>
            </a:r>
            <a:r>
              <a:rPr lang="ru-RU" sz="2800" dirty="0" err="1"/>
              <a:t>репозитория</a:t>
            </a:r>
            <a:r>
              <a:rPr lang="ru-RU" sz="2800" dirty="0"/>
              <a:t>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636751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 err="1"/>
              <a:t>Репозитории</a:t>
            </a:r>
            <a:r>
              <a:rPr lang="ru-RU" spc="-10" dirty="0"/>
              <a:t> </a:t>
            </a:r>
            <a:r>
              <a:rPr lang="ru-RU" spc="-10" dirty="0" err="1"/>
              <a:t>снэпшотов</a:t>
            </a:r>
            <a:r>
              <a:rPr lang="ru-RU" spc="-10" dirty="0"/>
              <a:t> и релизов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15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491343" y="2186265"/>
            <a:ext cx="9574397" cy="4075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/>
            <a:r>
              <a:rPr lang="ru-RU" sz="2400" dirty="0" err="1"/>
              <a:t>Репозитории</a:t>
            </a:r>
            <a:r>
              <a:rPr lang="ru-RU" sz="2400" dirty="0"/>
              <a:t> релизов: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/>
              <a:t>Позволяют хранить релизы «на определённый момент времени»;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/>
              <a:t>Релизы никогда не меняются;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/>
              <a:t>При публикации релиза артефакт и метаданные не изменяемы.</a:t>
            </a:r>
          </a:p>
          <a:p>
            <a:pPr lvl="0"/>
            <a:r>
              <a:rPr lang="ru-RU" sz="2400" dirty="0" err="1"/>
              <a:t>Репозитории</a:t>
            </a:r>
            <a:r>
              <a:rPr lang="ru-RU" sz="2400" dirty="0"/>
              <a:t> </a:t>
            </a:r>
            <a:r>
              <a:rPr lang="ru-RU" sz="2400" dirty="0" err="1"/>
              <a:t>снэпшотов</a:t>
            </a:r>
            <a:r>
              <a:rPr lang="ru-RU" sz="2400" dirty="0"/>
              <a:t>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/>
              <a:t>Используются только для разработки;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/>
              <a:t>Не гарантируют того, что </a:t>
            </a:r>
            <a:r>
              <a:rPr lang="ru-RU" sz="2400" dirty="0" err="1"/>
              <a:t>снэпшоты</a:t>
            </a:r>
            <a:r>
              <a:rPr lang="ru-RU" sz="2400" dirty="0"/>
              <a:t> (артефакты и метаданные) не изменятся.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400" dirty="0"/>
          </a:p>
          <a:p>
            <a:pPr lvl="0"/>
            <a:r>
              <a:rPr lang="ru-RU" sz="2400" b="1" dirty="0"/>
              <a:t>Заметка</a:t>
            </a:r>
            <a:r>
              <a:rPr lang="ru-RU" sz="2400" dirty="0"/>
              <a:t>:</a:t>
            </a:r>
          </a:p>
          <a:p>
            <a:pPr lvl="0"/>
            <a:r>
              <a:rPr lang="ru-RU" sz="2400" dirty="0" err="1"/>
              <a:t>Репозиторий</a:t>
            </a:r>
            <a:r>
              <a:rPr lang="ru-RU" sz="2400" dirty="0"/>
              <a:t> групп объединяет их и выставляет под одним </a:t>
            </a:r>
            <a:r>
              <a:rPr lang="en" sz="2400" dirty="0"/>
              <a:t>URL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1206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 err="1"/>
              <a:t>Репозитории</a:t>
            </a:r>
            <a:r>
              <a:rPr lang="ru-RU" spc="-10" dirty="0"/>
              <a:t> </a:t>
            </a:r>
            <a:r>
              <a:rPr lang="ru-RU" spc="-10" dirty="0" err="1"/>
              <a:t>снэпшотов</a:t>
            </a:r>
            <a:r>
              <a:rPr lang="ru-RU" spc="-10" dirty="0"/>
              <a:t> и релизов (пример)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16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491343" y="2186265"/>
            <a:ext cx="9574397" cy="379847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ru-RU" sz="2400" dirty="0"/>
              <a:t>Продемонстрируем работу с </a:t>
            </a:r>
            <a:r>
              <a:rPr lang="ru-RU" sz="2400" dirty="0" err="1"/>
              <a:t>репозиториями</a:t>
            </a:r>
            <a:r>
              <a:rPr lang="ru-RU" sz="2400" dirty="0"/>
              <a:t> </a:t>
            </a:r>
            <a:r>
              <a:rPr lang="ru-RU" sz="2400" dirty="0" err="1"/>
              <a:t>снэпшотов</a:t>
            </a:r>
            <a:r>
              <a:rPr lang="ru-RU" sz="2400" dirty="0"/>
              <a:t> и релизов на примере </a:t>
            </a:r>
            <a:r>
              <a:rPr lang="en" sz="2400" dirty="0"/>
              <a:t>Maven Deploy Plugin</a:t>
            </a:r>
            <a:r>
              <a:rPr lang="ru-RU" sz="2400" dirty="0"/>
              <a:t>:</a:t>
            </a:r>
          </a:p>
          <a:p>
            <a:r>
              <a:rPr lang="en" dirty="0" err="1"/>
              <a:t>mvn</a:t>
            </a:r>
            <a:r>
              <a:rPr lang="en" dirty="0"/>
              <a:t> clean deploy</a:t>
            </a:r>
            <a:endParaRPr lang="ru-RU" dirty="0"/>
          </a:p>
          <a:p>
            <a:r>
              <a:rPr lang="en" dirty="0" err="1"/>
              <a:t>mvn</a:t>
            </a:r>
            <a:r>
              <a:rPr lang="en" dirty="0"/>
              <a:t> </a:t>
            </a:r>
            <a:r>
              <a:rPr lang="en" dirty="0" err="1"/>
              <a:t>versions:set</a:t>
            </a:r>
            <a:r>
              <a:rPr lang="en" dirty="0"/>
              <a:t> -</a:t>
            </a:r>
            <a:r>
              <a:rPr lang="en" dirty="0" err="1"/>
              <a:t>DnewVersion</a:t>
            </a:r>
            <a:r>
              <a:rPr lang="en" dirty="0"/>
              <a:t>=1.0.0</a:t>
            </a:r>
            <a:endParaRPr lang="ru-RU" dirty="0"/>
          </a:p>
          <a:p>
            <a:r>
              <a:rPr lang="en" dirty="0" err="1"/>
              <a:t>mvn</a:t>
            </a:r>
            <a:r>
              <a:rPr lang="en" dirty="0"/>
              <a:t> clean deploy </a:t>
            </a:r>
            <a:endParaRPr lang="ru-RU" sz="24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/>
              <a:t>Версии </a:t>
            </a:r>
            <a:r>
              <a:rPr lang="ru-RU" sz="2400" dirty="0" err="1"/>
              <a:t>снэпшотов</a:t>
            </a:r>
            <a:r>
              <a:rPr lang="ru-RU" sz="2400" dirty="0"/>
              <a:t> могут быть развернуты несколько раз;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/>
              <a:t>Релиз только один раз.</a:t>
            </a:r>
          </a:p>
          <a:p>
            <a:pPr lvl="0"/>
            <a:r>
              <a:rPr lang="ru-RU" sz="2400" dirty="0"/>
              <a:t>После этого компоненты становятся доступными для всех через общедоступную группу.</a:t>
            </a:r>
          </a:p>
          <a:p>
            <a:pPr lvl="0"/>
            <a:r>
              <a:rPr lang="ru-RU" sz="2400" b="1" dirty="0"/>
              <a:t>Заметка</a:t>
            </a:r>
            <a:r>
              <a:rPr lang="ru-RU" sz="2400" dirty="0"/>
              <a:t>:</a:t>
            </a:r>
          </a:p>
          <a:p>
            <a:pPr lvl="0"/>
            <a:r>
              <a:rPr lang="ru-RU" sz="2400" dirty="0"/>
              <a:t>Ваш сервер непрерывной интеграции может выполнять развертывание.</a:t>
            </a:r>
          </a:p>
        </p:txBody>
      </p:sp>
    </p:spTree>
    <p:extLst>
      <p:ext uri="{BB962C8B-B14F-4D97-AF65-F5344CB8AC3E}">
        <p14:creationId xmlns:p14="http://schemas.microsoft.com/office/powerpoint/2010/main" val="2597670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Управление внутренними компонентами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17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3890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/>
            <a:r>
              <a:rPr lang="ru-RU" sz="2800" dirty="0"/>
              <a:t>Управление внутренними компонентами поднимает процесс разработки ПО на следующий уровень: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Позволяет совместно использовать бинарные компоненты, а не документы спецификации;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Больше не нужно собирать сторонние компоненты;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Позволяют не производить большие многомодульные сборки;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Предоставляют выбор системы сборки.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69447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Архитектура </a:t>
            </a:r>
            <a:r>
              <a:rPr lang="en-US" spc="-10" dirty="0" err="1"/>
              <a:t>Sonatype</a:t>
            </a:r>
            <a:r>
              <a:rPr lang="en-US" spc="-10" dirty="0"/>
              <a:t> Nexus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18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663D570D-E6FC-2045-AE3E-10C7DD592D98}"/>
              </a:ext>
            </a:extLst>
          </p:cNvPr>
          <p:cNvSpPr txBox="1"/>
          <p:nvPr/>
        </p:nvSpPr>
        <p:spPr>
          <a:xfrm>
            <a:off x="519799" y="2112391"/>
            <a:ext cx="9741801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 algn="ctr"/>
            <a:r>
              <a:rPr lang="ru-RU" sz="2800" dirty="0"/>
              <a:t>Указанные компоненты могут располагаться вместе либо на группе узлов.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82960D3-891E-3541-9F73-F0982326C0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9595" y="2930164"/>
            <a:ext cx="5935072" cy="390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20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Внутренняя структура </a:t>
            </a:r>
            <a:r>
              <a:rPr lang="en-US" spc="-10" dirty="0" err="1"/>
              <a:t>Sonatype</a:t>
            </a:r>
            <a:r>
              <a:rPr lang="en-US" spc="-10" dirty="0"/>
              <a:t> Nexus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19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663D570D-E6FC-2045-AE3E-10C7DD592D98}"/>
              </a:ext>
            </a:extLst>
          </p:cNvPr>
          <p:cNvSpPr txBox="1"/>
          <p:nvPr/>
        </p:nvSpPr>
        <p:spPr>
          <a:xfrm>
            <a:off x="520840" y="1886532"/>
            <a:ext cx="9741801" cy="17363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/>
            <a:r>
              <a:rPr lang="ru-RU" sz="2800" dirty="0"/>
              <a:t>Группа </a:t>
            </a:r>
            <a:r>
              <a:rPr lang="ru-RU" sz="2800" dirty="0" err="1"/>
              <a:t>репозиториев</a:t>
            </a:r>
            <a:r>
              <a:rPr lang="ru-RU" sz="2800" dirty="0"/>
              <a:t> может состоять из: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sz="2800" dirty="0"/>
              <a:t>Внутренних </a:t>
            </a:r>
            <a:r>
              <a:rPr lang="ru-RU" sz="2800" dirty="0" err="1"/>
              <a:t>репозиториев</a:t>
            </a:r>
            <a:r>
              <a:rPr lang="ru-RU" sz="2800" dirty="0"/>
              <a:t>;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sz="2800" dirty="0"/>
              <a:t>Внешних </a:t>
            </a:r>
            <a:r>
              <a:rPr lang="ru-RU" sz="2800" dirty="0" err="1"/>
              <a:t>репозиториев</a:t>
            </a:r>
            <a:r>
              <a:rPr lang="ru-RU" sz="2800" dirty="0"/>
              <a:t>;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ru-RU" sz="2800" dirty="0"/>
              <a:t>Вложенных групп.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33C7944-50AD-7248-93D9-CE34B06223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3037" y="3572753"/>
            <a:ext cx="7098802" cy="366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63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Цели занятия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2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2167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Понять преимущества использования менеджера </a:t>
            </a:r>
            <a:r>
              <a:rPr lang="ru-RU" sz="2800" dirty="0" err="1"/>
              <a:t>репозиториев</a:t>
            </a:r>
            <a:r>
              <a:rPr lang="ru-RU" sz="2800" dirty="0"/>
              <a:t>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Знать, как использовать менеджер </a:t>
            </a:r>
            <a:r>
              <a:rPr lang="ru-RU" sz="2800" dirty="0" err="1"/>
              <a:t>репозиториев</a:t>
            </a:r>
            <a:r>
              <a:rPr lang="ru-RU" sz="2800" dirty="0"/>
              <a:t> </a:t>
            </a:r>
            <a:r>
              <a:rPr lang="en-US" sz="2800" dirty="0" err="1"/>
              <a:t>Sonatype</a:t>
            </a:r>
            <a:r>
              <a:rPr lang="en-US" sz="2800" dirty="0"/>
              <a:t> Nexus</a:t>
            </a:r>
            <a:r>
              <a:rPr lang="ru-RU" sz="2800" dirty="0"/>
              <a:t>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Узнать о компонентах управления жизненным циклом.</a:t>
            </a:r>
          </a:p>
        </p:txBody>
      </p:sp>
    </p:spTree>
    <p:extLst>
      <p:ext uri="{BB962C8B-B14F-4D97-AF65-F5344CB8AC3E}">
        <p14:creationId xmlns:p14="http://schemas.microsoft.com/office/powerpoint/2010/main" val="4103458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dirty="0"/>
              <a:t>Место менеджера бинарных артефактов в конвейере </a:t>
            </a:r>
            <a:r>
              <a:rPr lang="en-US" dirty="0"/>
              <a:t>CI/CD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20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663D570D-E6FC-2045-AE3E-10C7DD592D98}"/>
              </a:ext>
            </a:extLst>
          </p:cNvPr>
          <p:cNvSpPr txBox="1"/>
          <p:nvPr/>
        </p:nvSpPr>
        <p:spPr>
          <a:xfrm>
            <a:off x="519799" y="2112391"/>
            <a:ext cx="9741801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 algn="ctr"/>
            <a:r>
              <a:rPr lang="ru-RU" sz="2800" dirty="0"/>
              <a:t>Сохранение и </a:t>
            </a:r>
            <a:r>
              <a:rPr lang="ru-RU" sz="2800" dirty="0" err="1"/>
              <a:t>версионирование</a:t>
            </a:r>
            <a:r>
              <a:rPr lang="ru-RU" sz="2800" dirty="0"/>
              <a:t> бинарных артефактов, </a:t>
            </a:r>
            <a:r>
              <a:rPr lang="ru-RU" sz="2800" dirty="0" err="1"/>
              <a:t>распространиние</a:t>
            </a:r>
            <a:r>
              <a:rPr lang="ru-RU" sz="2800" dirty="0"/>
              <a:t> их по средам и потребителям.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67FFC46-1702-F044-920A-52BD79C892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3828" y="3023527"/>
            <a:ext cx="59309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103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dirty="0"/>
              <a:t>Распределённое развёртывание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21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663D570D-E6FC-2045-AE3E-10C7DD592D98}"/>
              </a:ext>
            </a:extLst>
          </p:cNvPr>
          <p:cNvSpPr txBox="1"/>
          <p:nvPr/>
        </p:nvSpPr>
        <p:spPr>
          <a:xfrm>
            <a:off x="519799" y="2112391"/>
            <a:ext cx="9741801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 algn="ctr"/>
            <a:r>
              <a:rPr lang="ru-RU" sz="2800" dirty="0"/>
              <a:t>Масштабируй организацию, сохраняя при этом производительность каждого из участников!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E3880C1-11E9-204F-9B39-5090801E56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4369" y="3391344"/>
            <a:ext cx="6501820" cy="315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17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Дополнительные функции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22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38908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Контроль доступности компонентов;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Многоэтапный процесс контролируемого выпуска обновлений, включая перезапуск;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Распространение настроек </a:t>
            </a:r>
            <a:r>
              <a:rPr lang="en" sz="2800" dirty="0"/>
              <a:t>Maven</a:t>
            </a:r>
            <a:r>
              <a:rPr lang="ru-RU" sz="2800" dirty="0"/>
              <a:t> через плагин </a:t>
            </a:r>
            <a:r>
              <a:rPr lang="en" sz="2800" dirty="0"/>
              <a:t>Nexus Maven</a:t>
            </a:r>
            <a:r>
              <a:rPr lang="ru-RU" sz="2800" dirty="0"/>
              <a:t>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Усовершенствованный </a:t>
            </a:r>
            <a:r>
              <a:rPr lang="en" sz="2800" dirty="0"/>
              <a:t>LDAP</a:t>
            </a:r>
            <a:r>
              <a:rPr lang="ru-RU" sz="2800" dirty="0"/>
              <a:t> и</a:t>
            </a:r>
            <a:r>
              <a:rPr lang="en" sz="2800" dirty="0"/>
              <a:t> Atlassian Crowd</a:t>
            </a:r>
            <a:r>
              <a:rPr lang="ru-RU" sz="2800" dirty="0"/>
              <a:t> для обеспечения безопасности;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Другие форматы </a:t>
            </a:r>
            <a:r>
              <a:rPr lang="ru-RU" sz="2800" dirty="0" err="1"/>
              <a:t>репозиториев</a:t>
            </a:r>
            <a:r>
              <a:rPr lang="ru-RU" sz="2800" dirty="0"/>
              <a:t>: </a:t>
            </a:r>
            <a:r>
              <a:rPr lang="en" sz="2800" dirty="0"/>
              <a:t>NuGet, Site</a:t>
            </a:r>
            <a:r>
              <a:rPr lang="ru-RU" sz="2800" dirty="0"/>
              <a:t>, </a:t>
            </a:r>
            <a:r>
              <a:rPr lang="en" sz="2800" dirty="0"/>
              <a:t>P2, OBR, YUM</a:t>
            </a:r>
            <a:r>
              <a:rPr lang="ru-RU" sz="2800" dirty="0"/>
              <a:t> и так далее.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2096556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Возможности пользовательского интерфейса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23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30290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Поиск компонентов, в том числе расширенный поиск;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Просмотр сведений о компоненте, включая информацию о безопасности и лицензии.</a:t>
            </a:r>
          </a:p>
          <a:p>
            <a:pPr lvl="0"/>
            <a:r>
              <a:rPr lang="ru-RU" sz="2800" dirty="0" err="1"/>
              <a:t>Репозитории</a:t>
            </a:r>
            <a:r>
              <a:rPr lang="ru-RU" sz="2800" dirty="0"/>
              <a:t>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Администрирование сервера;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Безопасность.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966884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dirty="0"/>
              <a:t>Пользовательский интерфейс </a:t>
            </a:r>
            <a:r>
              <a:rPr lang="en-US" spc="-10" dirty="0" err="1"/>
              <a:t>Sonatype</a:t>
            </a:r>
            <a:r>
              <a:rPr lang="en-US" spc="-10" dirty="0"/>
              <a:t> Nexus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24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A203A50-5836-7E44-99D1-1A4FA1B8E3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8728" y="1817545"/>
            <a:ext cx="8362328" cy="504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4635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89255"/>
            <a:ext cx="10685780" cy="6516370"/>
          </a:xfrm>
          <a:custGeom>
            <a:avLst/>
            <a:gdLst/>
            <a:ahLst/>
            <a:cxnLst/>
            <a:rect l="l" t="t" r="r" b="b"/>
            <a:pathLst>
              <a:path w="10685780" h="6516370">
                <a:moveTo>
                  <a:pt x="0" y="6515989"/>
                </a:moveTo>
                <a:lnTo>
                  <a:pt x="10685640" y="6515989"/>
                </a:lnTo>
                <a:lnTo>
                  <a:pt x="10685640" y="0"/>
                </a:lnTo>
                <a:lnTo>
                  <a:pt x="0" y="0"/>
                </a:lnTo>
                <a:lnTo>
                  <a:pt x="0" y="6515989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9300" y="2133429"/>
            <a:ext cx="4250055" cy="90360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750" b="1" dirty="0">
                <a:latin typeface="SFProText-Heavy"/>
                <a:cs typeface="SFProText-Heavy"/>
              </a:rPr>
              <a:t>СП</a:t>
            </a:r>
            <a:r>
              <a:rPr sz="5750" b="1" spc="-175" dirty="0">
                <a:latin typeface="SFProText-Heavy"/>
                <a:cs typeface="SFProText-Heavy"/>
              </a:rPr>
              <a:t>А</a:t>
            </a:r>
            <a:r>
              <a:rPr sz="5750" b="1" dirty="0">
                <a:latin typeface="SFProText-Heavy"/>
                <a:cs typeface="SFProText-Heavy"/>
              </a:rPr>
              <a:t>СИ</a:t>
            </a:r>
            <a:r>
              <a:rPr sz="5750" b="1" spc="-40" dirty="0">
                <a:latin typeface="SFProText-Heavy"/>
                <a:cs typeface="SFProText-Heavy"/>
              </a:rPr>
              <a:t>Б</a:t>
            </a:r>
            <a:r>
              <a:rPr sz="5750" b="1" spc="0" dirty="0">
                <a:latin typeface="SFProText-Heavy"/>
                <a:cs typeface="SFProText-Heavy"/>
              </a:rPr>
              <a:t>О!</a:t>
            </a:r>
            <a:endParaRPr sz="5750">
              <a:latin typeface="SFProText-Heavy"/>
              <a:cs typeface="SFProText-Heavy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44500" y="3864366"/>
            <a:ext cx="3911600" cy="13285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b="1" spc="-10" dirty="0">
                <a:solidFill>
                  <a:srgbClr val="FFFFFF"/>
                </a:solidFill>
                <a:latin typeface="SFProText-Heavy"/>
                <a:cs typeface="SFProText-Heavy"/>
              </a:rPr>
              <a:t>Евгений Овчинцев</a:t>
            </a:r>
            <a:endParaRPr sz="1800" dirty="0">
              <a:latin typeface="SFProText-Heavy"/>
              <a:cs typeface="SFProText-Heavy"/>
            </a:endParaRPr>
          </a:p>
          <a:p>
            <a:pPr marL="12700" marR="5080">
              <a:lnSpc>
                <a:spcPct val="100000"/>
              </a:lnSpc>
              <a:spcBef>
                <a:spcPts val="2080"/>
              </a:spcBef>
            </a:pPr>
            <a:r>
              <a:rPr lang="ru-RU" sz="1400" b="1" dirty="0">
                <a:solidFill>
                  <a:srgbClr val="52A5CB"/>
                </a:solidFill>
                <a:latin typeface="SFProText-Semibold"/>
                <a:cs typeface="SFProText-Semibold"/>
              </a:rPr>
              <a:t>Преподаватель</a:t>
            </a:r>
            <a:endParaRPr sz="1900" dirty="0">
              <a:latin typeface="Times New Roman"/>
              <a:cs typeface="Times New Roman"/>
            </a:endParaRPr>
          </a:p>
          <a:p>
            <a:pPr marL="12700" marR="913130">
              <a:lnSpc>
                <a:spcPct val="100000"/>
              </a:lnSpc>
            </a:pPr>
            <a:r>
              <a:rPr lang="en-US" b="1" spc="-15" dirty="0">
                <a:solidFill>
                  <a:srgbClr val="FFFFFF"/>
                </a:solidFill>
                <a:latin typeface="SFProText-Semibold"/>
                <a:cs typeface="SFProText-Semibold"/>
                <a:hlinkClick r:id="rId2"/>
              </a:rPr>
              <a:t>e</a:t>
            </a:r>
            <a:r>
              <a:rPr lang="en-US" sz="1800" b="1" spc="-15" dirty="0">
                <a:solidFill>
                  <a:srgbClr val="FFFFFF"/>
                </a:solidFill>
                <a:latin typeface="SFProText-Semibold"/>
                <a:cs typeface="SFProText-Semibold"/>
                <a:hlinkClick r:id="rId2"/>
              </a:rPr>
              <a:t>vgenij.ovchintsev@gmail.com</a:t>
            </a:r>
            <a:endParaRPr lang="en-US" b="1" spc="-15" dirty="0">
              <a:solidFill>
                <a:srgbClr val="FFFFFF"/>
              </a:solidFill>
              <a:latin typeface="SFProText-Semibold"/>
              <a:cs typeface="SFProText-Semibold"/>
            </a:endParaRPr>
          </a:p>
          <a:p>
            <a:pPr marL="12700" marR="913130">
              <a:lnSpc>
                <a:spcPct val="100000"/>
              </a:lnSpc>
            </a:pPr>
            <a:r>
              <a:rPr sz="1800" b="1" spc="-10" dirty="0" err="1">
                <a:solidFill>
                  <a:srgbClr val="FFFFFF"/>
                </a:solidFill>
                <a:latin typeface="SFProText-Semibold"/>
                <a:cs typeface="SFProText-Semibold"/>
              </a:rPr>
              <a:t>hackeru.pro</a:t>
            </a:r>
            <a:endParaRPr sz="1800" dirty="0">
              <a:latin typeface="SFProText-Semibold"/>
              <a:cs typeface="SFProText-Semibold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693994" y="56512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34129" y="0"/>
            <a:ext cx="300990" cy="277495"/>
          </a:xfrm>
          <a:custGeom>
            <a:avLst/>
            <a:gdLst/>
            <a:ahLst/>
            <a:cxnLst/>
            <a:rect l="l" t="t" r="r" b="b"/>
            <a:pathLst>
              <a:path w="300989" h="277495">
                <a:moveTo>
                  <a:pt x="0" y="277444"/>
                </a:moveTo>
                <a:lnTo>
                  <a:pt x="300761" y="277444"/>
                </a:lnTo>
                <a:lnTo>
                  <a:pt x="300761" y="0"/>
                </a:lnTo>
                <a:lnTo>
                  <a:pt x="0" y="0"/>
                </a:lnTo>
                <a:lnTo>
                  <a:pt x="0" y="277444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115766" y="1889747"/>
            <a:ext cx="576580" cy="558800"/>
          </a:xfrm>
          <a:custGeom>
            <a:avLst/>
            <a:gdLst/>
            <a:ahLst/>
            <a:cxnLst/>
            <a:rect l="l" t="t" r="r" b="b"/>
            <a:pathLst>
              <a:path w="576579" h="558800">
                <a:moveTo>
                  <a:pt x="0" y="558253"/>
                </a:moveTo>
                <a:lnTo>
                  <a:pt x="576237" y="558253"/>
                </a:lnTo>
                <a:lnTo>
                  <a:pt x="576237" y="0"/>
                </a:lnTo>
                <a:lnTo>
                  <a:pt x="0" y="0"/>
                </a:lnTo>
                <a:lnTo>
                  <a:pt x="0" y="558253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702005" y="5906389"/>
            <a:ext cx="629285" cy="610235"/>
          </a:xfrm>
          <a:custGeom>
            <a:avLst/>
            <a:gdLst/>
            <a:ahLst/>
            <a:cxnLst/>
            <a:rect l="l" t="t" r="r" b="b"/>
            <a:pathLst>
              <a:path w="629284" h="610234">
                <a:moveTo>
                  <a:pt x="0" y="609612"/>
                </a:moveTo>
                <a:lnTo>
                  <a:pt x="629234" y="609612"/>
                </a:lnTo>
                <a:lnTo>
                  <a:pt x="629234" y="0"/>
                </a:lnTo>
                <a:lnTo>
                  <a:pt x="0" y="0"/>
                </a:lnTo>
                <a:lnTo>
                  <a:pt x="0" y="609612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815004" y="2448013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529995" y="4212005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527234" y="651416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0" y="1188008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331240" y="651416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18" name="object 45">
            <a:extLst>
              <a:ext uri="{FF2B5EF4-FFF2-40B4-BE49-F238E27FC236}">
                <a16:creationId xmlns:a16="http://schemas.microsoft.com/office/drawing/2014/main" id="{CFCD24A8-0089-5849-9FAF-C216C808838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25</a:t>
            </a:fld>
            <a:endParaRPr sz="1500" baseline="277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Особенности современной разработки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3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21672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Использование большого количества компонентов (более 80</a:t>
            </a:r>
            <a:r>
              <a:rPr lang="en-US" sz="2800" dirty="0"/>
              <a:t>% </a:t>
            </a:r>
            <a:r>
              <a:rPr lang="ru-RU" sz="2800" dirty="0"/>
              <a:t>для корпоративного программного обеспечения);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Применение программного обеспечения с открытым исходным кодом;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«Не изобретать колесо».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4434908-ABA4-6441-A2CF-32FFF9011D1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7688"/>
          <a:stretch/>
        </p:blipFill>
        <p:spPr>
          <a:xfrm>
            <a:off x="4806888" y="4264440"/>
            <a:ext cx="4103746" cy="245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317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Что такое компоненты?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4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20840" y="2127098"/>
            <a:ext cx="9741801" cy="4075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/>
            <a:r>
              <a:rPr lang="ru-RU" sz="2400" dirty="0"/>
              <a:t>Любой артефакт или библиотека, который необходим вашему программному обеспечению для сборки, выпуска и запуска.</a:t>
            </a:r>
          </a:p>
          <a:p>
            <a:pPr lvl="0"/>
            <a:r>
              <a:rPr lang="ru-RU" sz="2400" b="1" dirty="0"/>
              <a:t>Содержат</a:t>
            </a:r>
            <a:r>
              <a:rPr lang="ru-RU" sz="2400" dirty="0"/>
              <a:t>: код, файлы классов, объектные файлы, двоичные ресурсы (такие как изображения), файлы свойств, файлы </a:t>
            </a:r>
            <a:r>
              <a:rPr lang="en-US" sz="2400" dirty="0"/>
              <a:t>XML</a:t>
            </a:r>
            <a:r>
              <a:rPr lang="ru-RU" sz="2400" dirty="0"/>
              <a:t> и так далее</a:t>
            </a:r>
            <a:r>
              <a:rPr lang="en-US" sz="2400" dirty="0"/>
              <a:t>.</a:t>
            </a:r>
            <a:endParaRPr lang="ru-RU" sz="2400" dirty="0"/>
          </a:p>
          <a:p>
            <a:pPr lvl="0"/>
            <a:r>
              <a:rPr lang="ru-RU" sz="2400" b="1" dirty="0"/>
              <a:t>Виды</a:t>
            </a:r>
            <a:r>
              <a:rPr lang="ru-RU" sz="2400" dirty="0"/>
              <a:t>: </a:t>
            </a:r>
            <a:r>
              <a:rPr lang="en-US" sz="2400" dirty="0"/>
              <a:t>jar, war, ear, </a:t>
            </a:r>
            <a:r>
              <a:rPr lang="en-US" sz="2400" dirty="0" err="1"/>
              <a:t>swf</a:t>
            </a:r>
            <a:r>
              <a:rPr lang="en-US" sz="2400" dirty="0"/>
              <a:t>, so, bin, </a:t>
            </a:r>
            <a:r>
              <a:rPr lang="en-US" sz="2400" dirty="0" err="1"/>
              <a:t>apk</a:t>
            </a:r>
            <a:r>
              <a:rPr lang="en-US" sz="2400" dirty="0"/>
              <a:t>, </a:t>
            </a:r>
            <a:r>
              <a:rPr lang="en-US" sz="2400" dirty="0" err="1"/>
              <a:t>apklib</a:t>
            </a:r>
            <a:r>
              <a:rPr lang="en-US" sz="2400" dirty="0"/>
              <a:t>, zip, </a:t>
            </a:r>
            <a:r>
              <a:rPr lang="en-US" sz="2400" dirty="0" err="1"/>
              <a:t>tar.gz</a:t>
            </a:r>
            <a:r>
              <a:rPr lang="en-US" sz="2400" dirty="0"/>
              <a:t>, rpm, deb </a:t>
            </a:r>
            <a:r>
              <a:rPr lang="ru-RU" sz="2400" dirty="0"/>
              <a:t>и так далее.</a:t>
            </a:r>
          </a:p>
          <a:p>
            <a:pPr lvl="0"/>
            <a:r>
              <a:rPr lang="ru-RU" sz="2400" b="1" dirty="0"/>
              <a:t>Примеры</a:t>
            </a:r>
            <a:r>
              <a:rPr lang="ru-RU" sz="2400" dirty="0"/>
              <a:t>:</a:t>
            </a:r>
            <a:endParaRPr lang="en-US" sz="24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/>
              <a:t>Файл </a:t>
            </a:r>
            <a:r>
              <a:rPr lang="en" sz="2400" dirty="0"/>
              <a:t>jar, </a:t>
            </a:r>
            <a:r>
              <a:rPr lang="ru-RU" sz="2400" dirty="0"/>
              <a:t>необходимые во время выполнения;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" sz="2400" dirty="0"/>
              <a:t>JAR-</a:t>
            </a:r>
            <a:r>
              <a:rPr lang="ru-RU" sz="2400" dirty="0"/>
              <a:t>файл </a:t>
            </a:r>
            <a:r>
              <a:rPr lang="en" sz="2400" dirty="0"/>
              <a:t>JUnit, </a:t>
            </a:r>
            <a:r>
              <a:rPr lang="ru-RU" sz="2400" dirty="0"/>
              <a:t>необходимый для выполнения модульного тестирования;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/>
              <a:t>Драйвер </a:t>
            </a:r>
            <a:r>
              <a:rPr lang="en" sz="2400" dirty="0"/>
              <a:t>JDBC </a:t>
            </a:r>
            <a:r>
              <a:rPr lang="ru-RU" sz="2400" dirty="0"/>
              <a:t>для вашей базы данных, необходимый во время выполнения.</a:t>
            </a:r>
          </a:p>
        </p:txBody>
      </p:sp>
    </p:spTree>
    <p:extLst>
      <p:ext uri="{BB962C8B-B14F-4D97-AF65-F5344CB8AC3E}">
        <p14:creationId xmlns:p14="http://schemas.microsoft.com/office/powerpoint/2010/main" val="2619759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Ручное управление зависимостями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5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30290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Больно;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Ненадёжно;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Перегружает систему управления исходным кодом;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Трудно поддерживать и документировать.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800" dirty="0"/>
          </a:p>
          <a:p>
            <a:pPr lvl="0"/>
            <a:r>
              <a:rPr lang="ru-RU" sz="2800" u="sng" dirty="0"/>
              <a:t>Заметка</a:t>
            </a:r>
            <a:r>
              <a:rPr lang="ru-RU" sz="2800" dirty="0"/>
              <a:t>:</a:t>
            </a:r>
          </a:p>
          <a:p>
            <a:pPr lvl="0"/>
            <a:r>
              <a:rPr lang="ru-RU" sz="2800" dirty="0"/>
              <a:t>Невероятно, но многие разработчики делают это и по сей день!</a:t>
            </a:r>
          </a:p>
        </p:txBody>
      </p:sp>
    </p:spTree>
    <p:extLst>
      <p:ext uri="{BB962C8B-B14F-4D97-AF65-F5344CB8AC3E}">
        <p14:creationId xmlns:p14="http://schemas.microsoft.com/office/powerpoint/2010/main" val="285240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Декларативное управление зависимостями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6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17363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Автоматизировано;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Включает транзитивные зависимости;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Декларативно - легко читать и понимать;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Поддерживается со стороны инструментов сборки.</a:t>
            </a:r>
          </a:p>
        </p:txBody>
      </p:sp>
    </p:spTree>
    <p:extLst>
      <p:ext uri="{BB962C8B-B14F-4D97-AF65-F5344CB8AC3E}">
        <p14:creationId xmlns:p14="http://schemas.microsoft.com/office/powerpoint/2010/main" val="1566642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«Проблемы» с декларативным подходом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7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3120" y="2200167"/>
            <a:ext cx="9741801" cy="5183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/>
            <a:r>
              <a:rPr lang="ru-RU" sz="2800" dirty="0"/>
              <a:t>Распространенная жалоба - "</a:t>
            </a:r>
            <a:r>
              <a:rPr lang="en" sz="2800" dirty="0"/>
              <a:t>Maven </a:t>
            </a:r>
            <a:r>
              <a:rPr lang="ru-RU" sz="2800" dirty="0"/>
              <a:t>снова скачивает весь Интернет!"</a:t>
            </a:r>
          </a:p>
          <a:p>
            <a:pPr lvl="0"/>
            <a:r>
              <a:rPr lang="ru-RU" sz="2800" dirty="0"/>
              <a:t>На самом деле все </a:t>
            </a:r>
            <a:r>
              <a:rPr lang="ru-RU" sz="2800" dirty="0" err="1"/>
              <a:t>кешируется</a:t>
            </a:r>
            <a:r>
              <a:rPr lang="ru-RU" sz="2800" dirty="0"/>
              <a:t> локально (в ~/.</a:t>
            </a:r>
            <a:r>
              <a:rPr lang="en" sz="2800" dirty="0"/>
              <a:t>m2/ </a:t>
            </a:r>
            <a:r>
              <a:rPr lang="ru-RU" sz="2800" dirty="0"/>
              <a:t>хранилище)</a:t>
            </a:r>
          </a:p>
          <a:p>
            <a:pPr lvl="0"/>
            <a:r>
              <a:rPr lang="ru-RU" sz="2800" dirty="0"/>
              <a:t>Компоненты используются из локального </a:t>
            </a:r>
            <a:r>
              <a:rPr lang="ru-RU" sz="2800" dirty="0" err="1"/>
              <a:t>репозитория</a:t>
            </a:r>
            <a:r>
              <a:rPr lang="ru-RU" sz="2800" dirty="0"/>
              <a:t> во всех ваших проектах, созданных с помощью </a:t>
            </a:r>
            <a:r>
              <a:rPr lang="en" sz="2800" dirty="0"/>
              <a:t>Maven. </a:t>
            </a:r>
            <a:r>
              <a:rPr lang="ru-RU" sz="2800" dirty="0"/>
              <a:t>Другие инструменты также должны загружать компоненты, и все они используют: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Центральный </a:t>
            </a:r>
            <a:r>
              <a:rPr lang="ru-RU" sz="2800" dirty="0" err="1"/>
              <a:t>репозиторий</a:t>
            </a:r>
            <a:r>
              <a:rPr lang="ru-RU" sz="2800" dirty="0"/>
              <a:t>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Формат </a:t>
            </a:r>
            <a:r>
              <a:rPr lang="ru-RU" sz="2800" dirty="0" err="1"/>
              <a:t>репозитория</a:t>
            </a:r>
            <a:r>
              <a:rPr lang="ru-RU" sz="2800" dirty="0"/>
              <a:t> </a:t>
            </a:r>
            <a:r>
              <a:rPr lang="en" sz="2800" dirty="0"/>
              <a:t>Maven</a:t>
            </a:r>
            <a:r>
              <a:rPr lang="ru-RU" sz="2800" dirty="0"/>
              <a:t>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800" dirty="0"/>
          </a:p>
          <a:p>
            <a:pPr lvl="0"/>
            <a:r>
              <a:rPr lang="ru-RU" sz="2800" u="sng" dirty="0"/>
              <a:t>Заметка</a:t>
            </a:r>
            <a:r>
              <a:rPr lang="ru-RU" sz="2800" dirty="0"/>
              <a:t>:</a:t>
            </a:r>
          </a:p>
          <a:p>
            <a:pPr lvl="0"/>
            <a:r>
              <a:rPr lang="ru-RU" sz="2800" dirty="0"/>
              <a:t>Вот где </a:t>
            </a:r>
            <a:r>
              <a:rPr lang="en" sz="2800" dirty="0" err="1"/>
              <a:t>Sonatype</a:t>
            </a:r>
            <a:r>
              <a:rPr lang="en" sz="2800" dirty="0"/>
              <a:t> Nexus </a:t>
            </a:r>
            <a:r>
              <a:rPr lang="ru-RU" sz="2800" dirty="0"/>
              <a:t>может помочь!</a:t>
            </a:r>
          </a:p>
        </p:txBody>
      </p:sp>
    </p:spTree>
    <p:extLst>
      <p:ext uri="{BB962C8B-B14F-4D97-AF65-F5344CB8AC3E}">
        <p14:creationId xmlns:p14="http://schemas.microsoft.com/office/powerpoint/2010/main" val="991992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Этапы и преимущества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8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34599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/>
            <a:r>
              <a:rPr lang="ru-RU" sz="2800" b="1" dirty="0"/>
              <a:t>Первый</a:t>
            </a:r>
            <a:r>
              <a:rPr lang="ru-RU" sz="2800" dirty="0"/>
              <a:t> этап - </a:t>
            </a:r>
            <a:r>
              <a:rPr lang="ru-RU" sz="2800" dirty="0" err="1"/>
              <a:t>проксирование</a:t>
            </a:r>
            <a:r>
              <a:rPr lang="ru-RU" sz="2800" dirty="0"/>
              <a:t> внешних </a:t>
            </a:r>
            <a:r>
              <a:rPr lang="ru-RU" sz="2800" dirty="0" err="1"/>
              <a:t>репозиториев</a:t>
            </a:r>
            <a:r>
              <a:rPr lang="ru-RU" sz="2800" dirty="0"/>
              <a:t>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Начиная с центрального </a:t>
            </a:r>
            <a:r>
              <a:rPr lang="ru-RU" sz="2800" dirty="0" err="1"/>
              <a:t>репозитория</a:t>
            </a:r>
            <a:r>
              <a:rPr lang="ru-RU" sz="2800" dirty="0"/>
              <a:t>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Сокращение загрузок, ускорение сборок, повышение стабильности;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Добавление дополнительных прокси-</a:t>
            </a:r>
            <a:r>
              <a:rPr lang="ru-RU" sz="2800" dirty="0" err="1"/>
              <a:t>репозиториев</a:t>
            </a:r>
            <a:r>
              <a:rPr lang="ru-RU" sz="2800" dirty="0"/>
              <a:t>: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ru-RU" sz="2800" dirty="0"/>
              <a:t>Нужно сделать только на сервере;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ru-RU" sz="2800" dirty="0"/>
              <a:t>Разработчики получают доступ к большему количеству компонентов без какой-либо работы.</a:t>
            </a:r>
          </a:p>
        </p:txBody>
      </p:sp>
    </p:spTree>
    <p:extLst>
      <p:ext uri="{BB962C8B-B14F-4D97-AF65-F5344CB8AC3E}">
        <p14:creationId xmlns:p14="http://schemas.microsoft.com/office/powerpoint/2010/main" val="4168263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2027758" y="3706050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97342" y="3392411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69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69" y="0"/>
                </a:lnTo>
                <a:lnTo>
                  <a:pt x="306069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6994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70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70" y="0"/>
                </a:lnTo>
                <a:lnTo>
                  <a:pt x="306070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87486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70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43099" y="3391344"/>
            <a:ext cx="306070" cy="313690"/>
          </a:xfrm>
          <a:custGeom>
            <a:avLst/>
            <a:gdLst/>
            <a:ahLst/>
            <a:cxnLst/>
            <a:rect l="l" t="t" r="r" b="b"/>
            <a:pathLst>
              <a:path w="306069" h="313689">
                <a:moveTo>
                  <a:pt x="306057" y="313207"/>
                </a:moveTo>
                <a:lnTo>
                  <a:pt x="0" y="313207"/>
                </a:lnTo>
                <a:lnTo>
                  <a:pt x="0" y="0"/>
                </a:lnTo>
                <a:lnTo>
                  <a:pt x="306057" y="0"/>
                </a:lnTo>
                <a:lnTo>
                  <a:pt x="306057" y="31320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50" y="12"/>
            <a:ext cx="10685780" cy="1776095"/>
          </a:xfrm>
          <a:custGeom>
            <a:avLst/>
            <a:gdLst/>
            <a:ahLst/>
            <a:cxnLst/>
            <a:rect l="l" t="t" r="r" b="b"/>
            <a:pathLst>
              <a:path w="10685780" h="1776095">
                <a:moveTo>
                  <a:pt x="0" y="1775993"/>
                </a:moveTo>
                <a:lnTo>
                  <a:pt x="10685640" y="1775993"/>
                </a:lnTo>
                <a:lnTo>
                  <a:pt x="10685640" y="0"/>
                </a:lnTo>
                <a:lnTo>
                  <a:pt x="0" y="0"/>
                </a:lnTo>
                <a:lnTo>
                  <a:pt x="0" y="1775993"/>
                </a:lnTo>
                <a:close/>
              </a:path>
            </a:pathLst>
          </a:custGeom>
          <a:solidFill>
            <a:srgbClr val="0066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44500" y="301237"/>
            <a:ext cx="30734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57275" algn="l"/>
              </a:tabLst>
            </a:pPr>
            <a:r>
              <a:rPr lang="ru-RU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Курс </a:t>
            </a:r>
            <a:r>
              <a:rPr lang="en-GB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Development and Operation</a:t>
            </a:r>
            <a:r>
              <a:rPr lang="en-US" sz="1400" b="1" spc="75" dirty="0">
                <a:solidFill>
                  <a:srgbClr val="52A5CB"/>
                </a:solidFill>
                <a:latin typeface="SFProText-Heavy"/>
                <a:cs typeface="SFProText-Heavy"/>
              </a:rPr>
              <a:t>s</a:t>
            </a:r>
            <a:endParaRPr lang="en-GB" sz="1400" dirty="0">
              <a:latin typeface="SFProText-Heavy"/>
              <a:cs typeface="SFProText-Heavy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519754" y="12"/>
            <a:ext cx="582930" cy="565150"/>
          </a:xfrm>
          <a:custGeom>
            <a:avLst/>
            <a:gdLst/>
            <a:ahLst/>
            <a:cxnLst/>
            <a:rect l="l" t="t" r="r" b="b"/>
            <a:pathLst>
              <a:path w="582929" h="565150">
                <a:moveTo>
                  <a:pt x="0" y="564756"/>
                </a:moveTo>
                <a:lnTo>
                  <a:pt x="582764" y="564756"/>
                </a:lnTo>
                <a:lnTo>
                  <a:pt x="582764" y="0"/>
                </a:lnTo>
                <a:lnTo>
                  <a:pt x="0" y="0"/>
                </a:lnTo>
                <a:lnTo>
                  <a:pt x="0" y="56475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311819" y="564769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205109" y="1484630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5930">
              <a:lnSpc>
                <a:spcPct val="100000"/>
              </a:lnSpc>
              <a:spcBef>
                <a:spcPts val="100"/>
              </a:spcBef>
            </a:pPr>
            <a:r>
              <a:rPr lang="ru-RU" spc="-10" dirty="0"/>
              <a:t>Этапы и преимущества</a:t>
            </a:r>
            <a:endParaRPr spc="-10" dirty="0"/>
          </a:p>
        </p:txBody>
      </p:sp>
      <p:sp>
        <p:nvSpPr>
          <p:cNvPr id="22" name="object 22"/>
          <p:cNvSpPr/>
          <p:nvPr/>
        </p:nvSpPr>
        <p:spPr>
          <a:xfrm>
            <a:off x="1340726" y="1776006"/>
            <a:ext cx="582930" cy="582930"/>
          </a:xfrm>
          <a:custGeom>
            <a:avLst/>
            <a:gdLst/>
            <a:ahLst/>
            <a:cxnLst/>
            <a:rect l="l" t="t" r="r" b="b"/>
            <a:pathLst>
              <a:path w="582930" h="582930">
                <a:moveTo>
                  <a:pt x="0" y="582764"/>
                </a:moveTo>
                <a:lnTo>
                  <a:pt x="582764" y="582764"/>
                </a:lnTo>
                <a:lnTo>
                  <a:pt x="582764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39964" y="236815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642004" y="26595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164394" y="5544007"/>
            <a:ext cx="527685" cy="582930"/>
          </a:xfrm>
          <a:custGeom>
            <a:avLst/>
            <a:gdLst/>
            <a:ahLst/>
            <a:cxnLst/>
            <a:rect l="l" t="t" r="r" b="b"/>
            <a:pathLst>
              <a:path w="527684" h="582929">
                <a:moveTo>
                  <a:pt x="0" y="582764"/>
                </a:moveTo>
                <a:lnTo>
                  <a:pt x="527608" y="582764"/>
                </a:lnTo>
                <a:lnTo>
                  <a:pt x="527608" y="0"/>
                </a:lnTo>
                <a:lnTo>
                  <a:pt x="0" y="0"/>
                </a:lnTo>
                <a:lnTo>
                  <a:pt x="0" y="582764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489892" y="6699732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89" h="291465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01336" y="6984009"/>
            <a:ext cx="588645" cy="570230"/>
          </a:xfrm>
          <a:custGeom>
            <a:avLst/>
            <a:gdLst/>
            <a:ahLst/>
            <a:cxnLst/>
            <a:rect l="l" t="t" r="r" b="b"/>
            <a:pathLst>
              <a:path w="588645" h="570229">
                <a:moveTo>
                  <a:pt x="0" y="570191"/>
                </a:moveTo>
                <a:lnTo>
                  <a:pt x="588556" y="570191"/>
                </a:lnTo>
                <a:lnTo>
                  <a:pt x="588556" y="0"/>
                </a:lnTo>
                <a:lnTo>
                  <a:pt x="0" y="0"/>
                </a:lnTo>
                <a:lnTo>
                  <a:pt x="0" y="570191"/>
                </a:lnTo>
                <a:close/>
              </a:path>
            </a:pathLst>
          </a:custGeom>
          <a:solidFill>
            <a:srgbClr val="231F20">
              <a:alpha val="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558000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52A5CB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858761" y="2067394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898001" y="1776006"/>
            <a:ext cx="300990" cy="291465"/>
          </a:xfrm>
          <a:custGeom>
            <a:avLst/>
            <a:gdLst/>
            <a:ahLst/>
            <a:cxnLst/>
            <a:rect l="l" t="t" r="r" b="b"/>
            <a:pathLst>
              <a:path w="300990" h="291464">
                <a:moveTo>
                  <a:pt x="0" y="291376"/>
                </a:moveTo>
                <a:lnTo>
                  <a:pt x="300761" y="291376"/>
                </a:lnTo>
                <a:lnTo>
                  <a:pt x="300761" y="0"/>
                </a:lnTo>
                <a:lnTo>
                  <a:pt x="0" y="0"/>
                </a:lnTo>
                <a:lnTo>
                  <a:pt x="0" y="291376"/>
                </a:lnTo>
                <a:close/>
              </a:path>
            </a:pathLst>
          </a:custGeom>
          <a:solidFill>
            <a:srgbClr val="231F20">
              <a:alpha val="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7372756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70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70" y="0"/>
                </a:lnTo>
                <a:lnTo>
                  <a:pt x="306070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5209209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983547" y="3706063"/>
            <a:ext cx="306070" cy="304800"/>
          </a:xfrm>
          <a:custGeom>
            <a:avLst/>
            <a:gdLst/>
            <a:ahLst/>
            <a:cxnLst/>
            <a:rect l="l" t="t" r="r" b="b"/>
            <a:pathLst>
              <a:path w="306070" h="304800">
                <a:moveTo>
                  <a:pt x="306057" y="304342"/>
                </a:moveTo>
                <a:lnTo>
                  <a:pt x="0" y="304342"/>
                </a:lnTo>
                <a:lnTo>
                  <a:pt x="0" y="0"/>
                </a:lnTo>
                <a:lnTo>
                  <a:pt x="306057" y="0"/>
                </a:lnTo>
                <a:lnTo>
                  <a:pt x="306057" y="30434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454716" y="1892800"/>
            <a:ext cx="354965" cy="244475"/>
          </a:xfrm>
          <a:custGeom>
            <a:avLst/>
            <a:gdLst/>
            <a:ahLst/>
            <a:cxnLst/>
            <a:rect l="l" t="t" r="r" b="b"/>
            <a:pathLst>
              <a:path w="354964" h="244475">
                <a:moveTo>
                  <a:pt x="160769" y="0"/>
                </a:moveTo>
                <a:lnTo>
                  <a:pt x="125381" y="7182"/>
                </a:lnTo>
                <a:lnTo>
                  <a:pt x="95972" y="26912"/>
                </a:lnTo>
                <a:lnTo>
                  <a:pt x="75399" y="56465"/>
                </a:lnTo>
                <a:lnTo>
                  <a:pt x="66522" y="93116"/>
                </a:lnTo>
                <a:lnTo>
                  <a:pt x="40344" y="100638"/>
                </a:lnTo>
                <a:lnTo>
                  <a:pt x="19230" y="117298"/>
                </a:lnTo>
                <a:lnTo>
                  <a:pt x="5132" y="140781"/>
                </a:lnTo>
                <a:lnTo>
                  <a:pt x="0" y="168770"/>
                </a:lnTo>
                <a:lnTo>
                  <a:pt x="5132" y="196753"/>
                </a:lnTo>
                <a:lnTo>
                  <a:pt x="19230" y="220237"/>
                </a:lnTo>
                <a:lnTo>
                  <a:pt x="40344" y="236900"/>
                </a:lnTo>
                <a:lnTo>
                  <a:pt x="66522" y="244424"/>
                </a:lnTo>
                <a:lnTo>
                  <a:pt x="66522" y="232778"/>
                </a:lnTo>
                <a:lnTo>
                  <a:pt x="44996" y="226256"/>
                </a:lnTo>
                <a:lnTo>
                  <a:pt x="27370" y="212232"/>
                </a:lnTo>
                <a:lnTo>
                  <a:pt x="15460" y="192480"/>
                </a:lnTo>
                <a:lnTo>
                  <a:pt x="11087" y="168770"/>
                </a:lnTo>
                <a:lnTo>
                  <a:pt x="15936" y="144033"/>
                </a:lnTo>
                <a:lnTo>
                  <a:pt x="29102" y="123663"/>
                </a:lnTo>
                <a:lnTo>
                  <a:pt x="48506" y="109841"/>
                </a:lnTo>
                <a:lnTo>
                  <a:pt x="72072" y="104749"/>
                </a:lnTo>
                <a:lnTo>
                  <a:pt x="77609" y="104749"/>
                </a:lnTo>
                <a:lnTo>
                  <a:pt x="77609" y="98932"/>
                </a:lnTo>
                <a:lnTo>
                  <a:pt x="84170" y="65034"/>
                </a:lnTo>
                <a:lnTo>
                  <a:pt x="102034" y="37276"/>
                </a:lnTo>
                <a:lnTo>
                  <a:pt x="128476" y="18521"/>
                </a:lnTo>
                <a:lnTo>
                  <a:pt x="160769" y="11633"/>
                </a:lnTo>
                <a:lnTo>
                  <a:pt x="205957" y="11633"/>
                </a:lnTo>
                <a:lnTo>
                  <a:pt x="185604" y="3181"/>
                </a:lnTo>
                <a:lnTo>
                  <a:pt x="160769" y="0"/>
                </a:lnTo>
                <a:close/>
              </a:path>
              <a:path w="354964" h="244475">
                <a:moveTo>
                  <a:pt x="205957" y="11633"/>
                </a:moveTo>
                <a:lnTo>
                  <a:pt x="160769" y="11633"/>
                </a:lnTo>
                <a:lnTo>
                  <a:pt x="182960" y="14565"/>
                </a:lnTo>
                <a:lnTo>
                  <a:pt x="203206" y="23090"/>
                </a:lnTo>
                <a:lnTo>
                  <a:pt x="220594" y="36798"/>
                </a:lnTo>
                <a:lnTo>
                  <a:pt x="234213" y="55283"/>
                </a:lnTo>
                <a:lnTo>
                  <a:pt x="235597" y="58191"/>
                </a:lnTo>
                <a:lnTo>
                  <a:pt x="243916" y="58191"/>
                </a:lnTo>
                <a:lnTo>
                  <a:pt x="264877" y="62397"/>
                </a:lnTo>
                <a:lnTo>
                  <a:pt x="278563" y="73288"/>
                </a:lnTo>
                <a:lnTo>
                  <a:pt x="286012" y="88270"/>
                </a:lnTo>
                <a:lnTo>
                  <a:pt x="288264" y="104749"/>
                </a:lnTo>
                <a:lnTo>
                  <a:pt x="288264" y="110566"/>
                </a:lnTo>
                <a:lnTo>
                  <a:pt x="293801" y="110566"/>
                </a:lnTo>
                <a:lnTo>
                  <a:pt x="313878" y="114954"/>
                </a:lnTo>
                <a:lnTo>
                  <a:pt x="329666" y="127119"/>
                </a:lnTo>
                <a:lnTo>
                  <a:pt x="339996" y="145558"/>
                </a:lnTo>
                <a:lnTo>
                  <a:pt x="343700" y="168770"/>
                </a:lnTo>
                <a:lnTo>
                  <a:pt x="339326" y="192480"/>
                </a:lnTo>
                <a:lnTo>
                  <a:pt x="327417" y="212232"/>
                </a:lnTo>
                <a:lnTo>
                  <a:pt x="309790" y="226256"/>
                </a:lnTo>
                <a:lnTo>
                  <a:pt x="288264" y="232778"/>
                </a:lnTo>
                <a:lnTo>
                  <a:pt x="288264" y="244424"/>
                </a:lnTo>
                <a:lnTo>
                  <a:pt x="314442" y="236900"/>
                </a:lnTo>
                <a:lnTo>
                  <a:pt x="335556" y="220237"/>
                </a:lnTo>
                <a:lnTo>
                  <a:pt x="349654" y="196753"/>
                </a:lnTo>
                <a:lnTo>
                  <a:pt x="354787" y="168770"/>
                </a:lnTo>
                <a:lnTo>
                  <a:pt x="350608" y="142306"/>
                </a:lnTo>
                <a:lnTo>
                  <a:pt x="339023" y="120754"/>
                </a:lnTo>
                <a:lnTo>
                  <a:pt x="321461" y="105751"/>
                </a:lnTo>
                <a:lnTo>
                  <a:pt x="299351" y="98932"/>
                </a:lnTo>
                <a:lnTo>
                  <a:pt x="294004" y="77240"/>
                </a:lnTo>
                <a:lnTo>
                  <a:pt x="282549" y="60732"/>
                </a:lnTo>
                <a:lnTo>
                  <a:pt x="265636" y="50228"/>
                </a:lnTo>
                <a:lnTo>
                  <a:pt x="243916" y="46545"/>
                </a:lnTo>
                <a:lnTo>
                  <a:pt x="241147" y="46545"/>
                </a:lnTo>
                <a:lnTo>
                  <a:pt x="226441" y="26998"/>
                </a:lnTo>
                <a:lnTo>
                  <a:pt x="207711" y="12361"/>
                </a:lnTo>
                <a:lnTo>
                  <a:pt x="205957" y="1163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532331" y="2033702"/>
            <a:ext cx="199555" cy="2082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025630" y="7102803"/>
            <a:ext cx="340360" cy="254635"/>
          </a:xfrm>
          <a:custGeom>
            <a:avLst/>
            <a:gdLst/>
            <a:ahLst/>
            <a:cxnLst/>
            <a:rect l="l" t="t" r="r" b="b"/>
            <a:pathLst>
              <a:path w="340360" h="254634">
                <a:moveTo>
                  <a:pt x="336539" y="10591"/>
                </a:moveTo>
                <a:lnTo>
                  <a:pt x="324040" y="10591"/>
                </a:lnTo>
                <a:lnTo>
                  <a:pt x="329361" y="14554"/>
                </a:lnTo>
                <a:lnTo>
                  <a:pt x="329361" y="238239"/>
                </a:lnTo>
                <a:lnTo>
                  <a:pt x="324040" y="243522"/>
                </a:lnTo>
                <a:lnTo>
                  <a:pt x="191236" y="243522"/>
                </a:lnTo>
                <a:lnTo>
                  <a:pt x="191236" y="254114"/>
                </a:lnTo>
                <a:lnTo>
                  <a:pt x="318731" y="254114"/>
                </a:lnTo>
                <a:lnTo>
                  <a:pt x="326536" y="252481"/>
                </a:lnTo>
                <a:lnTo>
                  <a:pt x="333341" y="247996"/>
                </a:lnTo>
                <a:lnTo>
                  <a:pt x="338153" y="241276"/>
                </a:lnTo>
                <a:lnTo>
                  <a:pt x="339978" y="232943"/>
                </a:lnTo>
                <a:lnTo>
                  <a:pt x="339978" y="21183"/>
                </a:lnTo>
                <a:lnTo>
                  <a:pt x="338153" y="12848"/>
                </a:lnTo>
                <a:lnTo>
                  <a:pt x="336539" y="10591"/>
                </a:lnTo>
                <a:close/>
              </a:path>
              <a:path w="340360" h="254634">
                <a:moveTo>
                  <a:pt x="318731" y="0"/>
                </a:moveTo>
                <a:lnTo>
                  <a:pt x="21247" y="0"/>
                </a:lnTo>
                <a:lnTo>
                  <a:pt x="12885" y="1634"/>
                </a:lnTo>
                <a:lnTo>
                  <a:pt x="6142" y="6124"/>
                </a:lnTo>
                <a:lnTo>
                  <a:pt x="1639" y="12848"/>
                </a:lnTo>
                <a:lnTo>
                  <a:pt x="0" y="21183"/>
                </a:lnTo>
                <a:lnTo>
                  <a:pt x="0" y="31762"/>
                </a:lnTo>
                <a:lnTo>
                  <a:pt x="10617" y="31762"/>
                </a:lnTo>
                <a:lnTo>
                  <a:pt x="10617" y="14554"/>
                </a:lnTo>
                <a:lnTo>
                  <a:pt x="14604" y="10591"/>
                </a:lnTo>
                <a:lnTo>
                  <a:pt x="336539" y="10591"/>
                </a:lnTo>
                <a:lnTo>
                  <a:pt x="333341" y="6124"/>
                </a:lnTo>
                <a:lnTo>
                  <a:pt x="326536" y="1634"/>
                </a:lnTo>
                <a:lnTo>
                  <a:pt x="3187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238115" y="7351623"/>
            <a:ext cx="10795" cy="53340"/>
          </a:xfrm>
          <a:custGeom>
            <a:avLst/>
            <a:gdLst/>
            <a:ahLst/>
            <a:cxnLst/>
            <a:rect l="l" t="t" r="r" b="b"/>
            <a:pathLst>
              <a:path w="10795" h="53340">
                <a:moveTo>
                  <a:pt x="0" y="52946"/>
                </a:moveTo>
                <a:lnTo>
                  <a:pt x="10629" y="52946"/>
                </a:lnTo>
                <a:lnTo>
                  <a:pt x="10629" y="0"/>
                </a:lnTo>
                <a:lnTo>
                  <a:pt x="0" y="0"/>
                </a:lnTo>
                <a:lnTo>
                  <a:pt x="0" y="5294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216868" y="7399273"/>
            <a:ext cx="53340" cy="10795"/>
          </a:xfrm>
          <a:custGeom>
            <a:avLst/>
            <a:gdLst/>
            <a:ahLst/>
            <a:cxnLst/>
            <a:rect l="l" t="t" r="r" b="b"/>
            <a:pathLst>
              <a:path w="53339" h="10795">
                <a:moveTo>
                  <a:pt x="0" y="10591"/>
                </a:moveTo>
                <a:lnTo>
                  <a:pt x="53124" y="10591"/>
                </a:lnTo>
                <a:lnTo>
                  <a:pt x="53124" y="0"/>
                </a:lnTo>
                <a:lnTo>
                  <a:pt x="0" y="0"/>
                </a:lnTo>
                <a:lnTo>
                  <a:pt x="0" y="1059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216866" y="7309487"/>
            <a:ext cx="127635" cy="0"/>
          </a:xfrm>
          <a:custGeom>
            <a:avLst/>
            <a:gdLst/>
            <a:ahLst/>
            <a:cxnLst/>
            <a:rect l="l" t="t" r="r" b="b"/>
            <a:pathLst>
              <a:path w="127635">
                <a:moveTo>
                  <a:pt x="0" y="0"/>
                </a:moveTo>
                <a:lnTo>
                  <a:pt x="127495" y="0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339053" y="7134227"/>
            <a:ext cx="0" cy="170180"/>
          </a:xfrm>
          <a:custGeom>
            <a:avLst/>
            <a:gdLst/>
            <a:ahLst/>
            <a:cxnLst/>
            <a:rect l="l" t="t" r="r" b="b"/>
            <a:pathLst>
              <a:path h="170179">
                <a:moveTo>
                  <a:pt x="0" y="0"/>
                </a:moveTo>
                <a:lnTo>
                  <a:pt x="0" y="170180"/>
                </a:lnTo>
              </a:path>
            </a:pathLst>
          </a:custGeom>
          <a:ln w="1061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046877" y="7129147"/>
            <a:ext cx="297815" cy="0"/>
          </a:xfrm>
          <a:custGeom>
            <a:avLst/>
            <a:gdLst/>
            <a:ahLst/>
            <a:cxnLst/>
            <a:rect l="l" t="t" r="r" b="b"/>
            <a:pathLst>
              <a:path w="297814">
                <a:moveTo>
                  <a:pt x="0" y="0"/>
                </a:moveTo>
                <a:lnTo>
                  <a:pt x="297484" y="0"/>
                </a:lnTo>
              </a:path>
            </a:pathLst>
          </a:custGeom>
          <a:ln w="1015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025618" y="7144715"/>
            <a:ext cx="297497" cy="265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0278618" y="5677935"/>
            <a:ext cx="314807" cy="31490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 txBox="1">
            <a:spLocks noGrp="1"/>
          </p:cNvSpPr>
          <p:nvPr>
            <p:ph type="sldNum" sz="quarter" idx="7"/>
          </p:nvPr>
        </p:nvSpPr>
        <p:spPr>
          <a:xfrm>
            <a:off x="431800" y="6969059"/>
            <a:ext cx="1350010" cy="308417"/>
          </a:xfrm>
          <a:prstGeom prst="rect">
            <a:avLst/>
          </a:prstGeom>
        </p:spPr>
        <p:txBody>
          <a:bodyPr vert="horz" wrap="square" lIns="0" tIns="31114" rIns="0" bIns="0" rtlCol="0">
            <a:spAutoFit/>
          </a:bodyPr>
          <a:lstStyle/>
          <a:p>
            <a:pPr marL="25400">
              <a:lnSpc>
                <a:spcPct val="100000"/>
              </a:lnSpc>
              <a:spcBef>
                <a:spcPts val="244"/>
              </a:spcBef>
            </a:pPr>
            <a:fld id="{81D60167-4931-47E6-BA6A-407CBD079E47}" type="slidenum">
              <a:rPr sz="1800" smtClean="0">
                <a:solidFill>
                  <a:srgbClr val="BCBEC0"/>
                </a:solidFill>
              </a:rPr>
              <a:t>9</a:t>
            </a:fld>
            <a:endParaRPr sz="1500" baseline="2777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1900" y="6864642"/>
            <a:ext cx="1410741" cy="348105"/>
          </a:xfrm>
          <a:prstGeom prst="rect">
            <a:avLst/>
          </a:prstGeom>
        </p:spPr>
      </p:pic>
      <p:sp>
        <p:nvSpPr>
          <p:cNvPr id="47" name="object 18">
            <a:extLst>
              <a:ext uri="{FF2B5EF4-FFF2-40B4-BE49-F238E27FC236}">
                <a16:creationId xmlns:a16="http://schemas.microsoft.com/office/drawing/2014/main" id="{1DE523A4-AE85-534E-A6EA-2715FB38CA8D}"/>
              </a:ext>
            </a:extLst>
          </p:cNvPr>
          <p:cNvSpPr txBox="1"/>
          <p:nvPr/>
        </p:nvSpPr>
        <p:spPr>
          <a:xfrm>
            <a:off x="519798" y="2958371"/>
            <a:ext cx="9741801" cy="25981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/>
            <a:r>
              <a:rPr lang="ru-RU" sz="2800" b="1" dirty="0"/>
              <a:t>Второй</a:t>
            </a:r>
            <a:r>
              <a:rPr lang="ru-RU" sz="2800" dirty="0"/>
              <a:t> этап – размещение внешних и внутренних артефактов: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Развернуть </a:t>
            </a:r>
            <a:r>
              <a:rPr lang="ru-RU" sz="2800" dirty="0" err="1"/>
              <a:t>репозиторий</a:t>
            </a:r>
            <a:r>
              <a:rPr lang="ru-RU" sz="2800" dirty="0"/>
              <a:t> один раз для всех;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Совместное использование бинарных компонентов, таких как проекты с открытым исходным кодом;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800" dirty="0"/>
              <a:t>Улучшение взаимодействия между несколькими различными командами (</a:t>
            </a:r>
            <a:r>
              <a:rPr lang="en" sz="2800" dirty="0"/>
              <a:t>dev, </a:t>
            </a:r>
            <a:r>
              <a:rPr lang="en" sz="2800" dirty="0" err="1"/>
              <a:t>qa</a:t>
            </a:r>
            <a:r>
              <a:rPr lang="en" sz="2800" dirty="0"/>
              <a:t>, ops ...)</a:t>
            </a:r>
            <a:r>
              <a:rPr lang="ru-RU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496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26848</TotalTime>
  <Words>1058</Words>
  <Application>Microsoft Macintosh PowerPoint</Application>
  <PresentationFormat>Произвольный</PresentationFormat>
  <Paragraphs>191</Paragraphs>
  <Slides>25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4" baseType="lpstr">
      <vt:lpstr>Arial</vt:lpstr>
      <vt:lpstr>Calibri</vt:lpstr>
      <vt:lpstr>Courier New</vt:lpstr>
      <vt:lpstr>SF Pro Text</vt:lpstr>
      <vt:lpstr>SFProText-Heavy</vt:lpstr>
      <vt:lpstr>SFProText-Medium</vt:lpstr>
      <vt:lpstr>SFProText-Semibold</vt:lpstr>
      <vt:lpstr>Times New Roman</vt:lpstr>
      <vt:lpstr>Office Theme</vt:lpstr>
      <vt:lpstr>Занятие 13 (05.03.2020)</vt:lpstr>
      <vt:lpstr>Цели занятия</vt:lpstr>
      <vt:lpstr>Особенности современной разработки</vt:lpstr>
      <vt:lpstr>Что такое компоненты?</vt:lpstr>
      <vt:lpstr>Ручное управление зависимостями</vt:lpstr>
      <vt:lpstr>Декларативное управление зависимостями</vt:lpstr>
      <vt:lpstr>«Проблемы» с декларативным подходом</vt:lpstr>
      <vt:lpstr>Этапы и преимущества</vt:lpstr>
      <vt:lpstr>Этапы и преимущества</vt:lpstr>
      <vt:lpstr>Этапы и преимущества</vt:lpstr>
      <vt:lpstr>Что такое репозиторий?</vt:lpstr>
      <vt:lpstr>Задачи менеджера репозиториев</vt:lpstr>
      <vt:lpstr>Преимущества использования менеджера репозиториев</vt:lpstr>
      <vt:lpstr>Проксирование внешних репозиториев</vt:lpstr>
      <vt:lpstr>Репозитории снэпшотов и релизов</vt:lpstr>
      <vt:lpstr>Репозитории снэпшотов и релизов (пример)</vt:lpstr>
      <vt:lpstr>Управление внутренними компонентами</vt:lpstr>
      <vt:lpstr>Архитектура Sonatype Nexus</vt:lpstr>
      <vt:lpstr>Внутренняя структура Sonatype Nexus</vt:lpstr>
      <vt:lpstr>Место менеджера бинарных артефактов в конвейере CI/CD</vt:lpstr>
      <vt:lpstr>Распределённое развёртывание</vt:lpstr>
      <vt:lpstr>Дополнительные функции</vt:lpstr>
      <vt:lpstr>Возможности пользовательского интерфейса</vt:lpstr>
      <vt:lpstr>Пользовательский интерфейс Sonatype Nexus</vt:lpstr>
      <vt:lpstr>СПАСИБО!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Программа</dc:title>
  <cp:lastModifiedBy>Овчинцев Евгений Михайлович</cp:lastModifiedBy>
  <cp:revision>193</cp:revision>
  <dcterms:created xsi:type="dcterms:W3CDTF">2018-05-28T16:14:58Z</dcterms:created>
  <dcterms:modified xsi:type="dcterms:W3CDTF">2020-03-09T21:54:14Z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2018-05-28T00:00:00Z</vt:filetime>
  </property>
  <property fmtid="{D5CDD505-2E9C-101B-9397-08002B2CF9AE}" pid="3" name="Creator">
    <vt:lpwstr>Adobe InDesign CC 13.0 (Macintosh)</vt:lpwstr>
  </property>
  <property fmtid="{D5CDD505-2E9C-101B-9397-08002B2CF9AE}" pid="4" name="LastSaved">
    <vt:filetime>2018-05-28T00:00:00Z</vt:filetime>
  </property>
</Properties>
</file>